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Lst>
  <p:sldIdLst>
    <p:sldId id="374" r:id="rId2"/>
    <p:sldId id="386" r:id="rId3"/>
    <p:sldId id="375" r:id="rId4"/>
    <p:sldId id="376" r:id="rId5"/>
    <p:sldId id="377" r:id="rId6"/>
    <p:sldId id="378" r:id="rId7"/>
    <p:sldId id="387" r:id="rId8"/>
    <p:sldId id="379" r:id="rId9"/>
    <p:sldId id="380" r:id="rId10"/>
    <p:sldId id="388" r:id="rId11"/>
    <p:sldId id="381" r:id="rId12"/>
    <p:sldId id="382" r:id="rId13"/>
    <p:sldId id="383" r:id="rId14"/>
    <p:sldId id="389" r:id="rId15"/>
    <p:sldId id="384" r:id="rId16"/>
    <p:sldId id="385" r:id="rId17"/>
    <p:sldId id="399" r:id="rId18"/>
    <p:sldId id="391" r:id="rId19"/>
    <p:sldId id="392" r:id="rId20"/>
    <p:sldId id="393" r:id="rId21"/>
    <p:sldId id="394" r:id="rId22"/>
    <p:sldId id="395" r:id="rId23"/>
    <p:sldId id="396" r:id="rId24"/>
    <p:sldId id="397" r:id="rId25"/>
    <p:sldId id="398" r:id="rId26"/>
    <p:sldId id="401" r:id="rId27"/>
    <p:sldId id="402" r:id="rId28"/>
    <p:sldId id="403" r:id="rId29"/>
    <p:sldId id="404" r:id="rId30"/>
    <p:sldId id="405" r:id="rId31"/>
    <p:sldId id="406" r:id="rId32"/>
    <p:sldId id="407" r:id="rId33"/>
    <p:sldId id="408" r:id="rId34"/>
    <p:sldId id="409" r:id="rId35"/>
    <p:sldId id="410" r:id="rId36"/>
    <p:sldId id="411" r:id="rId37"/>
    <p:sldId id="412" r:id="rId38"/>
    <p:sldId id="413" r:id="rId39"/>
    <p:sldId id="414" r:id="rId40"/>
    <p:sldId id="415" r:id="rId4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7" autoAdjust="0"/>
    <p:restoredTop sz="94776" autoAdjust="0"/>
  </p:normalViewPr>
  <p:slideViewPr>
    <p:cSldViewPr>
      <p:cViewPr varScale="1">
        <p:scale>
          <a:sx n="78" d="100"/>
          <a:sy n="78" d="100"/>
        </p:scale>
        <p:origin x="-274"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3446486-D60A-4B02-9F46-D89CDB0FB2E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7B30B31-E3F7-4BBC-81E1-32DA6CB08D3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5483FD8-53B7-419A-8013-7F903766CFD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D17EA69-18E3-46EE-9A61-CC78C1612F6C}"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648200" y="1600200"/>
            <a:ext cx="4038600" cy="4525963"/>
          </a:xfrm>
        </p:spPr>
        <p:txBody>
          <a:bodyPr/>
          <a:lstStyle/>
          <a:p>
            <a:pPr lvl="0"/>
            <a:endParaRPr lang="en-US" noProof="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68EDEB7-BE82-4ED9-B082-D2D046A5ADAC}"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DC071393-172E-496E-BCE6-2643EE16D8F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EAFB585-C675-43AF-BB0F-06430BFFA25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8C3409F-78FE-49D1-B399-3FEF61B9512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6EFFCF7-27CF-49F2-976B-67E037420C9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45D53E9-A589-49D2-B863-C7488790E5C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9B0541A-5A97-4154-83E2-56B4E5E57F6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AC655A4-18FF-4F58-8391-F23887BC312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0CBD9B3-C059-4A7B-A79A-B3F11BDEB00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C712B5C-E66F-4E1F-855E-A292A3C0CC5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45975EE-7642-4B87-B3A8-3316531CAC4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youtube.com/watch?v=DjTpEL8acfo" TargetMode="External"/><Relationship Id="rId2" Type="http://schemas.openxmlformats.org/officeDocument/2006/relationships/hyperlink" Target="http://www.youtube.com/watch?v=ldTpm3QRBK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youtube.com/watch?v=4-B2MVr30Yw" TargetMode="External"/><Relationship Id="rId2" Type="http://schemas.openxmlformats.org/officeDocument/2006/relationships/hyperlink" Target="http://www.youtube.com/watch?v=Cay743y-Sak"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p:cNvSpPr>
          <p:nvPr>
            <p:ph type="title"/>
          </p:nvPr>
        </p:nvSpPr>
        <p:spPr/>
        <p:txBody>
          <a:bodyPr/>
          <a:lstStyle/>
          <a:p>
            <a:r>
              <a:rPr lang="en-US" smtClean="0">
                <a:latin typeface="Arial Black" pitchFamily="34" charset="0"/>
              </a:rPr>
              <a:t>Humanistic Psychology</a:t>
            </a:r>
          </a:p>
        </p:txBody>
      </p:sp>
      <p:sp>
        <p:nvSpPr>
          <p:cNvPr id="43011" name="Rectangle 3"/>
          <p:cNvSpPr>
            <a:spLocks noGrp="1"/>
          </p:cNvSpPr>
          <p:nvPr>
            <p:ph type="body" idx="1"/>
          </p:nvPr>
        </p:nvSpPr>
        <p:spPr>
          <a:xfrm>
            <a:off x="304800" y="1676400"/>
            <a:ext cx="8229600" cy="5181600"/>
          </a:xfrm>
        </p:spPr>
        <p:txBody>
          <a:bodyPr/>
          <a:lstStyle/>
          <a:p>
            <a:r>
              <a:rPr lang="en-US" sz="2800" smtClean="0">
                <a:latin typeface="Tahoma" pitchFamily="34" charset="0"/>
              </a:rPr>
              <a:t>Humanistic psychology (also known as the “third force”) started in the 1950s. </a:t>
            </a:r>
          </a:p>
          <a:p>
            <a:r>
              <a:rPr lang="en-US" sz="2800" smtClean="0">
                <a:latin typeface="Tahoma" pitchFamily="34" charset="0"/>
              </a:rPr>
              <a:t>This perspective grew largely out of frustration with both behaviorism and psychoanalysis.</a:t>
            </a:r>
          </a:p>
          <a:p>
            <a:r>
              <a:rPr lang="en-US" sz="2800" smtClean="0">
                <a:latin typeface="Tahoma" pitchFamily="34" charset="0"/>
              </a:rPr>
              <a:t>The focus of psychology should not be on observable behavior and how it can be manipulated (behaviorism).</a:t>
            </a:r>
          </a:p>
          <a:p>
            <a:r>
              <a:rPr lang="en-US" sz="2800" smtClean="0">
                <a:latin typeface="Tahoma" pitchFamily="34" charset="0"/>
              </a:rPr>
              <a:t>Nor should it be on unconscious motivation and how to understand it (psychoanalysis).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30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30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301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8" name="Picture 4" descr="maslow_hierarchy"/>
          <p:cNvPicPr>
            <a:picLocks noGrp="1" noChangeAspect="1" noChangeArrowheads="1"/>
          </p:cNvPicPr>
          <p:nvPr>
            <p:ph idx="1"/>
          </p:nvPr>
        </p:nvPicPr>
        <p:blipFill>
          <a:blip r:embed="rId2" cstate="print"/>
          <a:srcRect/>
          <a:stretch>
            <a:fillRect/>
          </a:stretch>
        </p:blipFill>
        <p:spPr>
          <a:xfrm>
            <a:off x="1371600" y="152400"/>
            <a:ext cx="6705600" cy="6705600"/>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73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p:cNvSpPr>
          <p:nvPr>
            <p:ph type="title"/>
          </p:nvPr>
        </p:nvSpPr>
        <p:spPr/>
        <p:txBody>
          <a:bodyPr/>
          <a:lstStyle/>
          <a:p>
            <a:r>
              <a:rPr lang="en-US" smtClean="0">
                <a:latin typeface="Arial Black" pitchFamily="34" charset="0"/>
              </a:rPr>
              <a:t>Deficiency Motivation</a:t>
            </a:r>
          </a:p>
        </p:txBody>
      </p:sp>
      <p:sp>
        <p:nvSpPr>
          <p:cNvPr id="50179" name="Rectangle 3"/>
          <p:cNvSpPr>
            <a:spLocks noGrp="1"/>
          </p:cNvSpPr>
          <p:nvPr>
            <p:ph type="body" idx="1"/>
          </p:nvPr>
        </p:nvSpPr>
        <p:spPr>
          <a:xfrm>
            <a:off x="381000" y="1295400"/>
            <a:ext cx="8305800" cy="5334000"/>
          </a:xfrm>
        </p:spPr>
        <p:txBody>
          <a:bodyPr/>
          <a:lstStyle/>
          <a:p>
            <a:pPr>
              <a:lnSpc>
                <a:spcPct val="90000"/>
              </a:lnSpc>
            </a:pPr>
            <a:r>
              <a:rPr lang="en-US" smtClean="0">
                <a:latin typeface="Tahoma" pitchFamily="34" charset="0"/>
              </a:rPr>
              <a:t>The interest in and value of the hierarchy of needs was in mapping out how we can achieve our human potential.</a:t>
            </a:r>
          </a:p>
          <a:p>
            <a:pPr>
              <a:lnSpc>
                <a:spcPct val="90000"/>
              </a:lnSpc>
            </a:pPr>
            <a:r>
              <a:rPr lang="en-US" smtClean="0">
                <a:latin typeface="Tahoma" pitchFamily="34" charset="0"/>
              </a:rPr>
              <a:t>There are two types of human motivation.</a:t>
            </a:r>
          </a:p>
          <a:p>
            <a:pPr>
              <a:lnSpc>
                <a:spcPct val="90000"/>
              </a:lnSpc>
            </a:pPr>
            <a:r>
              <a:rPr lang="en-US" smtClean="0">
                <a:latin typeface="Tahoma" pitchFamily="34" charset="0"/>
              </a:rPr>
              <a:t>For those of us who have not achieved self-actualization, Maslow says we are motivated to fulfill our lower-level needs </a:t>
            </a:r>
            <a:r>
              <a:rPr lang="en-US" smtClean="0"/>
              <a:t>–</a:t>
            </a:r>
            <a:r>
              <a:rPr lang="en-US" smtClean="0">
                <a:latin typeface="Tahoma" pitchFamily="34" charset="0"/>
              </a:rPr>
              <a:t> the </a:t>
            </a:r>
            <a:r>
              <a:rPr lang="en-US" b="1" smtClean="0"/>
              <a:t>“</a:t>
            </a:r>
            <a:r>
              <a:rPr lang="en-US" b="1" smtClean="0">
                <a:latin typeface="Tahoma" pitchFamily="34" charset="0"/>
              </a:rPr>
              <a:t>deficiency motivation.</a:t>
            </a:r>
            <a:r>
              <a:rPr lang="en-US" b="1" smtClean="0"/>
              <a:t>”</a:t>
            </a:r>
            <a:r>
              <a:rPr lang="en-US" smtClean="0">
                <a:latin typeface="Tahoma" pitchFamily="34" charset="0"/>
              </a:rPr>
              <a:t> </a:t>
            </a:r>
          </a:p>
          <a:p>
            <a:pPr>
              <a:lnSpc>
                <a:spcPct val="90000"/>
              </a:lnSpc>
            </a:pPr>
            <a:r>
              <a:rPr lang="en-US" smtClean="0">
                <a:latin typeface="Tahoma" pitchFamily="34" charset="0"/>
              </a:rPr>
              <a:t>Only after we fulfill our deficiencies, can we move on to achieve our full potential </a:t>
            </a:r>
            <a:r>
              <a:rPr lang="en-US" smtClean="0"/>
              <a:t>–</a:t>
            </a:r>
            <a:r>
              <a:rPr lang="en-US" smtClean="0">
                <a:latin typeface="Tahoma" pitchFamily="34" charset="0"/>
              </a:rPr>
              <a:t> the </a:t>
            </a:r>
            <a:r>
              <a:rPr lang="en-US" smtClean="0"/>
              <a:t>“</a:t>
            </a:r>
            <a:r>
              <a:rPr lang="en-US" b="1" smtClean="0">
                <a:latin typeface="Tahoma" pitchFamily="34" charset="0"/>
              </a:rPr>
              <a:t>being motivation</a:t>
            </a:r>
            <a:r>
              <a:rPr lang="en-US" smtClean="0">
                <a:latin typeface="Tahoma" pitchFamily="34" charset="0"/>
              </a:rPr>
              <a:t>.</a:t>
            </a:r>
            <a:r>
              <a:rPr lang="en-US" smtClean="0"/>
              <a:t>”</a:t>
            </a:r>
            <a:endParaRPr lang="en-US" smtClean="0">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01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01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017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p:txBody>
          <a:bodyPr/>
          <a:lstStyle/>
          <a:p>
            <a:r>
              <a:rPr lang="en-US" smtClean="0">
                <a:latin typeface="Arial Black" pitchFamily="34" charset="0"/>
              </a:rPr>
              <a:t>Carl Rogers (1902-1987)</a:t>
            </a:r>
          </a:p>
        </p:txBody>
      </p:sp>
      <p:sp>
        <p:nvSpPr>
          <p:cNvPr id="51203" name="Rectangle 3"/>
          <p:cNvSpPr>
            <a:spLocks noGrp="1"/>
          </p:cNvSpPr>
          <p:nvPr>
            <p:ph type="body" idx="1"/>
          </p:nvPr>
        </p:nvSpPr>
        <p:spPr>
          <a:xfrm>
            <a:off x="457200" y="1371600"/>
            <a:ext cx="8229600" cy="5486400"/>
          </a:xfrm>
        </p:spPr>
        <p:txBody>
          <a:bodyPr/>
          <a:lstStyle/>
          <a:p>
            <a:pPr>
              <a:lnSpc>
                <a:spcPct val="90000"/>
              </a:lnSpc>
            </a:pPr>
            <a:r>
              <a:rPr lang="en-US" sz="2800" smtClean="0">
                <a:latin typeface="Tahoma" pitchFamily="34" charset="0"/>
              </a:rPr>
              <a:t>Carl Rogers applied humanistic principles in clinical settings, proposing a client-centered approach to psychotherapy.    </a:t>
            </a:r>
          </a:p>
          <a:p>
            <a:pPr>
              <a:lnSpc>
                <a:spcPct val="90000"/>
              </a:lnSpc>
            </a:pPr>
            <a:r>
              <a:rPr lang="en-US" sz="2800" smtClean="0">
                <a:latin typeface="Tahoma" pitchFamily="34" charset="0"/>
              </a:rPr>
              <a:t>Like other humanists, Rogers believed self-actualization to be natural, but he also believed it could be nurtured (</a:t>
            </a:r>
            <a:r>
              <a:rPr lang="en-US" sz="2800" smtClean="0"/>
              <a:t>“</a:t>
            </a:r>
            <a:r>
              <a:rPr lang="en-US" sz="2800" smtClean="0">
                <a:latin typeface="Tahoma" pitchFamily="34" charset="0"/>
              </a:rPr>
              <a:t>assisted</a:t>
            </a:r>
            <a:r>
              <a:rPr lang="en-US" sz="2800" smtClean="0"/>
              <a:t>”</a:t>
            </a:r>
            <a:r>
              <a:rPr lang="en-US" sz="2800" smtClean="0">
                <a:latin typeface="Tahoma" pitchFamily="34" charset="0"/>
              </a:rPr>
              <a:t>).</a:t>
            </a:r>
          </a:p>
          <a:p>
            <a:pPr>
              <a:lnSpc>
                <a:spcPct val="90000"/>
              </a:lnSpc>
            </a:pPr>
            <a:r>
              <a:rPr lang="en-US" sz="2800" smtClean="0">
                <a:latin typeface="Tahoma" pitchFamily="34" charset="0"/>
              </a:rPr>
              <a:t>Because people need other people, Rogers believed that self-actualizing did not need separation from other needs, and could be addressed clinically.</a:t>
            </a:r>
          </a:p>
          <a:p>
            <a:pPr>
              <a:lnSpc>
                <a:spcPct val="90000"/>
              </a:lnSpc>
            </a:pPr>
            <a:r>
              <a:rPr lang="en-US" sz="2800" smtClean="0">
                <a:latin typeface="Tahoma" pitchFamily="34" charset="0"/>
              </a:rPr>
              <a:t>His clinical work was unorthodox, but very successful. At the request of others, Rogers put together a method and theory for his results.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0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p:cNvSpPr>
          <p:nvPr>
            <p:ph type="title"/>
          </p:nvPr>
        </p:nvSpPr>
        <p:spPr/>
        <p:txBody>
          <a:bodyPr/>
          <a:lstStyle/>
          <a:p>
            <a:r>
              <a:rPr lang="en-US" smtClean="0">
                <a:latin typeface="Arial Black" pitchFamily="34" charset="0"/>
              </a:rPr>
              <a:t>Rogerian Psychotherapy</a:t>
            </a:r>
          </a:p>
        </p:txBody>
      </p:sp>
      <p:sp>
        <p:nvSpPr>
          <p:cNvPr id="52227" name="Rectangle 3"/>
          <p:cNvSpPr>
            <a:spLocks noGrp="1"/>
          </p:cNvSpPr>
          <p:nvPr>
            <p:ph type="body" idx="1"/>
          </p:nvPr>
        </p:nvSpPr>
        <p:spPr>
          <a:xfrm>
            <a:off x="609600" y="1524000"/>
            <a:ext cx="8229600" cy="5334000"/>
          </a:xfrm>
        </p:spPr>
        <p:txBody>
          <a:bodyPr/>
          <a:lstStyle/>
          <a:p>
            <a:r>
              <a:rPr lang="en-US" smtClean="0">
                <a:latin typeface="Tahoma" pitchFamily="34" charset="0"/>
              </a:rPr>
              <a:t>Carl Rogers faced his patients and looked them in the eye. The client-centered therapy was guided by three principles: </a:t>
            </a:r>
          </a:p>
          <a:p>
            <a:pPr lvl="1"/>
            <a:r>
              <a:rPr lang="en-US" b="1" smtClean="0">
                <a:latin typeface="Tahoma" pitchFamily="34" charset="0"/>
              </a:rPr>
              <a:t>Genuineness</a:t>
            </a:r>
            <a:r>
              <a:rPr lang="en-US" smtClean="0">
                <a:latin typeface="Tahoma" pitchFamily="34" charset="0"/>
              </a:rPr>
              <a:t> </a:t>
            </a:r>
            <a:r>
              <a:rPr lang="en-US" smtClean="0"/>
              <a:t>–</a:t>
            </a:r>
            <a:r>
              <a:rPr lang="en-US" smtClean="0">
                <a:latin typeface="Tahoma" pitchFamily="34" charset="0"/>
              </a:rPr>
              <a:t> he developed a true empathetic relationship built on total honesty and mutual respect. </a:t>
            </a:r>
          </a:p>
          <a:p>
            <a:pPr lvl="1"/>
            <a:r>
              <a:rPr lang="en-US" b="1" smtClean="0">
                <a:latin typeface="Tahoma" pitchFamily="34" charset="0"/>
              </a:rPr>
              <a:t>Acceptance</a:t>
            </a:r>
            <a:r>
              <a:rPr lang="en-US" smtClean="0">
                <a:latin typeface="Tahoma" pitchFamily="34" charset="0"/>
              </a:rPr>
              <a:t> </a:t>
            </a:r>
            <a:r>
              <a:rPr lang="en-US" smtClean="0"/>
              <a:t>–</a:t>
            </a:r>
            <a:r>
              <a:rPr lang="en-US" smtClean="0">
                <a:latin typeface="Tahoma" pitchFamily="34" charset="0"/>
              </a:rPr>
              <a:t> non-judgmental acceptance was a key ingredient of his approach. He accepted his patients</a:t>
            </a:r>
            <a:r>
              <a:rPr lang="en-US" smtClean="0"/>
              <a:t>’</a:t>
            </a:r>
            <a:r>
              <a:rPr lang="en-US" smtClean="0">
                <a:latin typeface="Tahoma" pitchFamily="34" charset="0"/>
              </a:rPr>
              <a:t> beliefs and behaviors without question.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22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222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p:cNvSpPr>
          <p:nvPr>
            <p:ph type="title"/>
          </p:nvPr>
        </p:nvSpPr>
        <p:spPr/>
        <p:txBody>
          <a:bodyPr/>
          <a:lstStyle/>
          <a:p>
            <a:r>
              <a:rPr lang="en-US" smtClean="0">
                <a:latin typeface="Arial Black" pitchFamily="34" charset="0"/>
              </a:rPr>
              <a:t>Rogers’ Theory</a:t>
            </a:r>
          </a:p>
        </p:txBody>
      </p:sp>
      <p:sp>
        <p:nvSpPr>
          <p:cNvPr id="59395" name="Rectangle 3"/>
          <p:cNvSpPr>
            <a:spLocks noGrp="1"/>
          </p:cNvSpPr>
          <p:nvPr>
            <p:ph type="body" idx="1"/>
          </p:nvPr>
        </p:nvSpPr>
        <p:spPr/>
        <p:txBody>
          <a:bodyPr/>
          <a:lstStyle/>
          <a:p>
            <a:pPr lvl="1"/>
            <a:r>
              <a:rPr lang="en-US" b="1" smtClean="0">
                <a:latin typeface="Tahoma" pitchFamily="34" charset="0"/>
              </a:rPr>
              <a:t>Understanding</a:t>
            </a:r>
            <a:r>
              <a:rPr lang="en-US" smtClean="0">
                <a:latin typeface="Tahoma" pitchFamily="34" charset="0"/>
              </a:rPr>
              <a:t> </a:t>
            </a:r>
            <a:r>
              <a:rPr lang="en-US" smtClean="0"/>
              <a:t>–</a:t>
            </a:r>
            <a:r>
              <a:rPr lang="en-US" smtClean="0">
                <a:latin typeface="Tahoma" pitchFamily="34" charset="0"/>
              </a:rPr>
              <a:t> the relationships were only successful if he could feel the desire to understand.</a:t>
            </a:r>
          </a:p>
          <a:p>
            <a:pPr lvl="1"/>
            <a:r>
              <a:rPr lang="en-US" smtClean="0">
                <a:latin typeface="Tahoma" pitchFamily="34" charset="0"/>
              </a:rPr>
              <a:t>Based on the results of his work, Rogers concluded that we all had an </a:t>
            </a:r>
            <a:r>
              <a:rPr lang="en-US" smtClean="0"/>
              <a:t>“</a:t>
            </a:r>
            <a:r>
              <a:rPr lang="en-US" smtClean="0">
                <a:latin typeface="Tahoma" pitchFamily="34" charset="0"/>
              </a:rPr>
              <a:t>organismic valuing process.</a:t>
            </a:r>
            <a:r>
              <a:rPr lang="en-US" smtClean="0"/>
              <a:t>”</a:t>
            </a:r>
            <a:r>
              <a:rPr lang="en-US" smtClean="0">
                <a:latin typeface="Tahoma" pitchFamily="34" charset="0"/>
              </a:rPr>
              <a:t> It is a process of judging our experiences for whether or not they bring us closer to self-actualization.</a:t>
            </a:r>
          </a:p>
          <a:p>
            <a:pPr lvl="1">
              <a:buFont typeface="Arial" charset="0"/>
              <a:buNone/>
            </a:pPr>
            <a:endParaRPr lang="en-US" smtClean="0">
              <a:latin typeface="Tahoma" pitchFamily="34" charset="0"/>
            </a:endParaRPr>
          </a:p>
          <a:p>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939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p:cNvSpPr>
          <p:nvPr>
            <p:ph type="title"/>
          </p:nvPr>
        </p:nvSpPr>
        <p:spPr/>
        <p:txBody>
          <a:bodyPr/>
          <a:lstStyle/>
          <a:p>
            <a:r>
              <a:rPr lang="en-US" smtClean="0">
                <a:latin typeface="Arial Black" pitchFamily="34" charset="0"/>
              </a:rPr>
              <a:t>Rogers’ Theory</a:t>
            </a:r>
          </a:p>
        </p:txBody>
      </p:sp>
      <p:sp>
        <p:nvSpPr>
          <p:cNvPr id="53251" name="Rectangle 3"/>
          <p:cNvSpPr>
            <a:spLocks noGrp="1"/>
          </p:cNvSpPr>
          <p:nvPr>
            <p:ph type="body" idx="1"/>
          </p:nvPr>
        </p:nvSpPr>
        <p:spPr>
          <a:xfrm>
            <a:off x="457200" y="1600200"/>
            <a:ext cx="8229600" cy="5257800"/>
          </a:xfrm>
        </p:spPr>
        <p:txBody>
          <a:bodyPr/>
          <a:lstStyle/>
          <a:p>
            <a:pPr lvl="1"/>
            <a:r>
              <a:rPr lang="en-US" smtClean="0">
                <a:latin typeface="Tahoma" pitchFamily="34" charset="0"/>
              </a:rPr>
              <a:t>We maintain experiences (good and bad) that fit our self-actualization, and discard experiences that are unrelated to self-actualization.</a:t>
            </a:r>
          </a:p>
          <a:p>
            <a:pPr lvl="1"/>
            <a:r>
              <a:rPr lang="en-US" smtClean="0">
                <a:latin typeface="Tahoma" pitchFamily="34" charset="0"/>
              </a:rPr>
              <a:t>The </a:t>
            </a:r>
            <a:r>
              <a:rPr lang="en-US" smtClean="0"/>
              <a:t>‘</a:t>
            </a:r>
            <a:r>
              <a:rPr lang="en-US" smtClean="0">
                <a:latin typeface="Tahoma" pitchFamily="34" charset="0"/>
              </a:rPr>
              <a:t>fitting</a:t>
            </a:r>
            <a:r>
              <a:rPr lang="en-US" smtClean="0"/>
              <a:t>’</a:t>
            </a:r>
            <a:r>
              <a:rPr lang="en-US" smtClean="0">
                <a:latin typeface="Tahoma" pitchFamily="34" charset="0"/>
              </a:rPr>
              <a:t> experiences are valuable because they involve our </a:t>
            </a:r>
            <a:r>
              <a:rPr lang="en-US" smtClean="0"/>
              <a:t>“</a:t>
            </a:r>
            <a:r>
              <a:rPr lang="en-US" smtClean="0">
                <a:latin typeface="Tahoma" pitchFamily="34" charset="0"/>
              </a:rPr>
              <a:t>need for positive regard.</a:t>
            </a:r>
            <a:r>
              <a:rPr lang="en-US" smtClean="0"/>
              <a:t>”</a:t>
            </a:r>
            <a:endParaRPr lang="en-US" smtClean="0">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325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p:cNvSpPr>
          <p:nvPr>
            <p:ph type="title"/>
          </p:nvPr>
        </p:nvSpPr>
        <p:spPr/>
        <p:txBody>
          <a:bodyPr/>
          <a:lstStyle/>
          <a:p>
            <a:r>
              <a:rPr lang="en-US" smtClean="0">
                <a:latin typeface="Arial Black" pitchFamily="34" charset="0"/>
              </a:rPr>
              <a:t>Positive Regard</a:t>
            </a:r>
          </a:p>
        </p:txBody>
      </p:sp>
      <p:sp>
        <p:nvSpPr>
          <p:cNvPr id="54275" name="Rectangle 3"/>
          <p:cNvSpPr>
            <a:spLocks noGrp="1"/>
          </p:cNvSpPr>
          <p:nvPr>
            <p:ph type="body" idx="1"/>
          </p:nvPr>
        </p:nvSpPr>
        <p:spPr>
          <a:xfrm>
            <a:off x="533400" y="1600200"/>
            <a:ext cx="8229600" cy="5257800"/>
          </a:xfrm>
        </p:spPr>
        <p:txBody>
          <a:bodyPr/>
          <a:lstStyle/>
          <a:p>
            <a:r>
              <a:rPr lang="en-US" sz="2800" smtClean="0">
                <a:latin typeface="Tahoma" pitchFamily="34" charset="0"/>
              </a:rPr>
              <a:t>We all desire positive regard. However, we tend to only get positive regard during certain conditions (e.g. for good behavior, for winning)</a:t>
            </a:r>
          </a:p>
          <a:p>
            <a:r>
              <a:rPr lang="en-US" sz="2800" smtClean="0">
                <a:latin typeface="Tahoma" pitchFamily="34" charset="0"/>
              </a:rPr>
              <a:t>We create </a:t>
            </a:r>
            <a:r>
              <a:rPr lang="en-US" sz="2800" smtClean="0"/>
              <a:t>“</a:t>
            </a:r>
            <a:r>
              <a:rPr lang="en-US" sz="2800" smtClean="0">
                <a:latin typeface="Tahoma" pitchFamily="34" charset="0"/>
              </a:rPr>
              <a:t>conditions of worth</a:t>
            </a:r>
            <a:r>
              <a:rPr lang="en-US" sz="2800" smtClean="0"/>
              <a:t>”</a:t>
            </a:r>
            <a:r>
              <a:rPr lang="en-US" sz="2800" smtClean="0">
                <a:latin typeface="Tahoma" pitchFamily="34" charset="0"/>
              </a:rPr>
              <a:t> </a:t>
            </a:r>
            <a:r>
              <a:rPr lang="en-US" sz="2800" smtClean="0"/>
              <a:t>–</a:t>
            </a:r>
            <a:r>
              <a:rPr lang="en-US" sz="2800" smtClean="0">
                <a:latin typeface="Tahoma" pitchFamily="34" charset="0"/>
              </a:rPr>
              <a:t> we assume we must fulfill certain conditions if we want to fulfill our desire for positive regard.</a:t>
            </a:r>
          </a:p>
          <a:p>
            <a:r>
              <a:rPr lang="en-US" sz="2800" smtClean="0">
                <a:latin typeface="Tahoma" pitchFamily="34" charset="0"/>
              </a:rPr>
              <a:t>We start living for </a:t>
            </a:r>
            <a:r>
              <a:rPr lang="en-US" sz="2800" smtClean="0"/>
              <a:t>“</a:t>
            </a:r>
            <a:r>
              <a:rPr lang="en-US" sz="2800" smtClean="0">
                <a:latin typeface="Tahoma" pitchFamily="34" charset="0"/>
              </a:rPr>
              <a:t>conditional positive regard,</a:t>
            </a:r>
            <a:r>
              <a:rPr lang="en-US" sz="2800" smtClean="0"/>
              <a:t>”</a:t>
            </a:r>
            <a:r>
              <a:rPr lang="en-US" sz="2800" smtClean="0">
                <a:latin typeface="Tahoma" pitchFamily="34" charset="0"/>
              </a:rPr>
              <a:t> which takes us away from self-actualization.</a:t>
            </a:r>
          </a:p>
          <a:p>
            <a:r>
              <a:rPr lang="en-US" sz="2800" smtClean="0">
                <a:latin typeface="Tahoma" pitchFamily="34" charset="0"/>
              </a:rPr>
              <a:t>Rogers, in turn, offered </a:t>
            </a:r>
            <a:r>
              <a:rPr lang="en-US" sz="2800" smtClean="0"/>
              <a:t>“</a:t>
            </a:r>
            <a:r>
              <a:rPr lang="en-US" sz="2800" smtClean="0">
                <a:latin typeface="Tahoma" pitchFamily="34" charset="0"/>
              </a:rPr>
              <a:t>unconditional positive regard.</a:t>
            </a:r>
            <a:r>
              <a:rPr lang="en-US" sz="2800" smtClean="0"/>
              <a:t>”</a:t>
            </a:r>
            <a:r>
              <a:rPr lang="en-US" sz="2800" smtClean="0">
                <a:latin typeface="Tahoma" pitchFamily="34" charset="0"/>
              </a:rPr>
              <a:t> With </a:t>
            </a:r>
            <a:r>
              <a:rPr lang="en-US" sz="2800" smtClean="0"/>
              <a:t>“</a:t>
            </a:r>
            <a:r>
              <a:rPr lang="en-US" sz="2800" smtClean="0">
                <a:latin typeface="Tahoma" pitchFamily="34" charset="0"/>
              </a:rPr>
              <a:t>UPR</a:t>
            </a:r>
            <a:r>
              <a:rPr lang="en-US" sz="2800" smtClean="0"/>
              <a:t>”</a:t>
            </a:r>
            <a:r>
              <a:rPr lang="en-US" sz="2800" smtClean="0">
                <a:latin typeface="Tahoma" pitchFamily="34" charset="0"/>
              </a:rPr>
              <a:t>, his patients were able to become fully functioning people.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42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427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427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p:txBody>
          <a:bodyPr/>
          <a:lstStyle/>
          <a:p>
            <a:r>
              <a:rPr lang="en-US" smtClean="0">
                <a:hlinkClick r:id="rId2"/>
              </a:rPr>
              <a:t>www.</a:t>
            </a:r>
            <a:r>
              <a:rPr lang="en-US" b="1" smtClean="0">
                <a:hlinkClick r:id="rId2"/>
              </a:rPr>
              <a:t>youtube.com</a:t>
            </a:r>
            <a:r>
              <a:rPr lang="en-US" smtClean="0">
                <a:hlinkClick r:id="rId2"/>
              </a:rPr>
              <a:t>/watch?v=ldTpm3QRBKs</a:t>
            </a:r>
            <a:endParaRPr lang="en-US" smtClean="0"/>
          </a:p>
          <a:p>
            <a:r>
              <a:rPr lang="en-US" smtClean="0">
                <a:hlinkClick r:id="rId3"/>
              </a:rPr>
              <a:t>www.</a:t>
            </a:r>
            <a:r>
              <a:rPr lang="en-US" b="1" smtClean="0">
                <a:hlinkClick r:id="rId3"/>
              </a:rPr>
              <a:t>youtube.com</a:t>
            </a:r>
            <a:r>
              <a:rPr lang="en-US" smtClean="0">
                <a:hlinkClick r:id="rId3"/>
              </a:rPr>
              <a:t>/watch?v=DjTpEL8acfo</a:t>
            </a:r>
            <a:endParaRPr lang="en-US" smtClean="0"/>
          </a:p>
          <a:p>
            <a:pPr>
              <a:buFont typeface="Arial" charset="0"/>
              <a:buNone/>
            </a:pPr>
            <a:endParaRPr 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p:cNvSpPr>
          <p:nvPr>
            <p:ph type="title"/>
          </p:nvPr>
        </p:nvSpPr>
        <p:spPr/>
        <p:txBody>
          <a:bodyPr/>
          <a:lstStyle/>
          <a:p>
            <a:r>
              <a:rPr lang="en-US" smtClean="0">
                <a:latin typeface="Arial Black" pitchFamily="34" charset="0"/>
              </a:rPr>
              <a:t>Existential Psychology</a:t>
            </a:r>
          </a:p>
        </p:txBody>
      </p:sp>
      <p:sp>
        <p:nvSpPr>
          <p:cNvPr id="61443" name="Rectangle 3"/>
          <p:cNvSpPr>
            <a:spLocks noGrp="1"/>
          </p:cNvSpPr>
          <p:nvPr>
            <p:ph type="body" idx="1"/>
          </p:nvPr>
        </p:nvSpPr>
        <p:spPr>
          <a:xfrm>
            <a:off x="457200" y="1600200"/>
            <a:ext cx="8229600" cy="5257800"/>
          </a:xfrm>
        </p:spPr>
        <p:txBody>
          <a:bodyPr/>
          <a:lstStyle/>
          <a:p>
            <a:r>
              <a:rPr lang="en-US" sz="2800" smtClean="0">
                <a:latin typeface="Tahoma" pitchFamily="34" charset="0"/>
              </a:rPr>
              <a:t>As said earlier, the major difference between humanism and existentialism is that humanism assumes people are basically good, but existentialism assumes people have no inherent qualities. (no good or bad, no destiny, etc.)</a:t>
            </a:r>
          </a:p>
          <a:p>
            <a:r>
              <a:rPr lang="en-US" sz="2800" smtClean="0">
                <a:latin typeface="Tahoma" pitchFamily="34" charset="0"/>
              </a:rPr>
              <a:t>Existentialism is founded in the romantic-socialistic movements that explored free-will and self-governance as our basic human nature.</a:t>
            </a:r>
          </a:p>
          <a:p>
            <a:r>
              <a:rPr lang="en-US" sz="2800" smtClean="0">
                <a:latin typeface="Tahoma" pitchFamily="34" charset="0"/>
              </a:rPr>
              <a:t>Existential psychology has its roots in Martin Heidegger, who defined the existential quest.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p:cNvSpPr>
          <p:nvPr>
            <p:ph type="title"/>
          </p:nvPr>
        </p:nvSpPr>
        <p:spPr/>
        <p:txBody>
          <a:bodyPr/>
          <a:lstStyle/>
          <a:p>
            <a:r>
              <a:rPr lang="en-US" smtClean="0">
                <a:latin typeface="Arial Black" pitchFamily="34" charset="0"/>
              </a:rPr>
              <a:t>Before Heidegger</a:t>
            </a:r>
          </a:p>
        </p:txBody>
      </p:sp>
      <p:sp>
        <p:nvSpPr>
          <p:cNvPr id="62467" name="Rectangle 3"/>
          <p:cNvSpPr>
            <a:spLocks noGrp="1"/>
          </p:cNvSpPr>
          <p:nvPr>
            <p:ph type="body" idx="1"/>
          </p:nvPr>
        </p:nvSpPr>
        <p:spPr>
          <a:xfrm>
            <a:off x="609600" y="1524000"/>
            <a:ext cx="8534400" cy="5334000"/>
          </a:xfrm>
        </p:spPr>
        <p:txBody>
          <a:bodyPr/>
          <a:lstStyle/>
          <a:p>
            <a:r>
              <a:rPr lang="en-US" sz="2800" smtClean="0">
                <a:latin typeface="Tahoma" pitchFamily="34" charset="0"/>
              </a:rPr>
              <a:t>It is important to note that existentialism has two major divisions: theists and atheists.</a:t>
            </a:r>
          </a:p>
          <a:p>
            <a:r>
              <a:rPr lang="en-US" sz="2800" smtClean="0">
                <a:latin typeface="Tahoma" pitchFamily="34" charset="0"/>
              </a:rPr>
              <a:t>Starting with Kierkegaard, the theists propose that our existence is defined by the way we choose to relate to </a:t>
            </a:r>
            <a:r>
              <a:rPr lang="en-US" sz="2800" smtClean="0"/>
              <a:t>“</a:t>
            </a:r>
            <a:r>
              <a:rPr lang="en-US" sz="2800" smtClean="0">
                <a:latin typeface="Tahoma" pitchFamily="34" charset="0"/>
              </a:rPr>
              <a:t>the source of existence</a:t>
            </a:r>
            <a:r>
              <a:rPr lang="en-US" sz="2800" smtClean="0"/>
              <a:t>”</a:t>
            </a:r>
            <a:r>
              <a:rPr lang="en-US" sz="2800" smtClean="0">
                <a:latin typeface="Tahoma" pitchFamily="34" charset="0"/>
              </a:rPr>
              <a:t> (God).</a:t>
            </a:r>
          </a:p>
          <a:p>
            <a:r>
              <a:rPr lang="en-US" sz="2800" smtClean="0">
                <a:latin typeface="Tahoma" pitchFamily="34" charset="0"/>
              </a:rPr>
              <a:t>Strongly inspired by Nietzsche, the atheists propose that we define our own existence. God,  in turn, is just a way of defining our existence. </a:t>
            </a:r>
          </a:p>
          <a:p>
            <a:r>
              <a:rPr lang="en-US" sz="2800" smtClean="0">
                <a:latin typeface="Tahoma" pitchFamily="34" charset="0"/>
              </a:rPr>
              <a:t>Both, however, believe that existence involves free will, and our free will is what defines us.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24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24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24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24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p:nvPr>
        </p:nvSpPr>
        <p:spPr/>
        <p:txBody>
          <a:bodyPr/>
          <a:lstStyle/>
          <a:p>
            <a:r>
              <a:rPr lang="en-US" smtClean="0">
                <a:latin typeface="Arial Black" pitchFamily="34" charset="0"/>
              </a:rPr>
              <a:t>Humanistic Psychology</a:t>
            </a:r>
          </a:p>
        </p:txBody>
      </p:sp>
      <p:sp>
        <p:nvSpPr>
          <p:cNvPr id="3075" name="Rectangle 3"/>
          <p:cNvSpPr>
            <a:spLocks noGrp="1"/>
          </p:cNvSpPr>
          <p:nvPr>
            <p:ph type="body" idx="1"/>
          </p:nvPr>
        </p:nvSpPr>
        <p:spPr/>
        <p:txBody>
          <a:bodyPr/>
          <a:lstStyle/>
          <a:p>
            <a:r>
              <a:rPr lang="en-US" smtClean="0">
                <a:latin typeface="Tahoma" pitchFamily="34" charset="0"/>
              </a:rPr>
              <a:t>Instead psychology should be about an unbridled  pursuit of a profound understanding of human nature (human emotion and the essence of being).</a:t>
            </a:r>
          </a:p>
          <a:p>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p:nvPr>
        </p:nvSpPr>
        <p:spPr/>
        <p:txBody>
          <a:bodyPr/>
          <a:lstStyle/>
          <a:p>
            <a:r>
              <a:rPr lang="en-US" sz="4000" smtClean="0">
                <a:latin typeface="Arial Black" pitchFamily="34" charset="0"/>
              </a:rPr>
              <a:t>Martin Heidegger </a:t>
            </a:r>
            <a:br>
              <a:rPr lang="en-US" sz="4000" smtClean="0">
                <a:latin typeface="Arial Black" pitchFamily="34" charset="0"/>
              </a:rPr>
            </a:br>
            <a:r>
              <a:rPr lang="en-US" sz="4000" smtClean="0">
                <a:latin typeface="Arial Black" pitchFamily="34" charset="0"/>
              </a:rPr>
              <a:t>(1889-1976)</a:t>
            </a:r>
          </a:p>
        </p:txBody>
      </p:sp>
      <p:sp>
        <p:nvSpPr>
          <p:cNvPr id="63491" name="Rectangle 3"/>
          <p:cNvSpPr>
            <a:spLocks noGrp="1"/>
          </p:cNvSpPr>
          <p:nvPr>
            <p:ph type="body" idx="1"/>
          </p:nvPr>
        </p:nvSpPr>
        <p:spPr>
          <a:xfrm>
            <a:off x="457200" y="1676400"/>
            <a:ext cx="8229600" cy="5181600"/>
          </a:xfrm>
        </p:spPr>
        <p:txBody>
          <a:bodyPr/>
          <a:lstStyle/>
          <a:p>
            <a:pPr>
              <a:lnSpc>
                <a:spcPct val="90000"/>
              </a:lnSpc>
            </a:pPr>
            <a:r>
              <a:rPr lang="en-US" smtClean="0">
                <a:latin typeface="Tahoma" pitchFamily="34" charset="0"/>
              </a:rPr>
              <a:t>Before Heidegger, existentialists were just the philosophers who looked inward to find the meaning of their existence. With Heidegger, existentialism became an art-form of asking the questions of existence.</a:t>
            </a:r>
          </a:p>
          <a:p>
            <a:pPr>
              <a:lnSpc>
                <a:spcPct val="90000"/>
              </a:lnSpc>
            </a:pPr>
            <a:r>
              <a:rPr lang="en-US" smtClean="0">
                <a:latin typeface="Tahoma" pitchFamily="34" charset="0"/>
              </a:rPr>
              <a:t>Some say that Heidegger was an atheist, but it may be more appropriate to say that he considered God to be part of the question of existence.</a:t>
            </a:r>
          </a:p>
          <a:p>
            <a:pPr>
              <a:lnSpc>
                <a:spcPct val="90000"/>
              </a:lnSpc>
            </a:pPr>
            <a:r>
              <a:rPr lang="en-US" smtClean="0">
                <a:latin typeface="Tahoma" pitchFamily="34" charset="0"/>
              </a:rPr>
              <a:t>His famous question (translation), </a:t>
            </a:r>
            <a:r>
              <a:rPr lang="en-US" smtClean="0"/>
              <a:t>“</a:t>
            </a:r>
            <a:r>
              <a:rPr lang="en-US" smtClean="0">
                <a:latin typeface="Tahoma" pitchFamily="34" charset="0"/>
              </a:rPr>
              <a:t>Why are there things, rather than nothing?</a:t>
            </a:r>
            <a:r>
              <a:rPr lang="en-US" smtClean="0"/>
              <a:t>”</a:t>
            </a:r>
            <a:r>
              <a:rPr lang="en-US" smtClean="0">
                <a:latin typeface="Tahoma" pitchFamily="34" charset="0"/>
              </a:rPr>
              <a:t> </a:t>
            </a:r>
            <a:r>
              <a:rPr lang="en-US" smtClean="0"/>
              <a:t>…</a:t>
            </a:r>
            <a:endParaRPr lang="en-US" smtClean="0">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34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349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p:nvPr>
        </p:nvSpPr>
        <p:spPr>
          <a:xfrm>
            <a:off x="457200" y="152400"/>
            <a:ext cx="8305800" cy="1143000"/>
          </a:xfrm>
        </p:spPr>
        <p:txBody>
          <a:bodyPr/>
          <a:lstStyle/>
          <a:p>
            <a:r>
              <a:rPr lang="en-US" sz="4000" smtClean="0">
                <a:latin typeface="Arial Black" pitchFamily="34" charset="0"/>
              </a:rPr>
              <a:t>Why things, rather than nothing?</a:t>
            </a:r>
          </a:p>
        </p:txBody>
      </p:sp>
      <p:sp>
        <p:nvSpPr>
          <p:cNvPr id="64515" name="Rectangle 3"/>
          <p:cNvSpPr>
            <a:spLocks noGrp="1"/>
          </p:cNvSpPr>
          <p:nvPr>
            <p:ph type="body" idx="1"/>
          </p:nvPr>
        </p:nvSpPr>
        <p:spPr>
          <a:xfrm>
            <a:off x="457200" y="1447800"/>
            <a:ext cx="8229600" cy="5181600"/>
          </a:xfrm>
        </p:spPr>
        <p:txBody>
          <a:bodyPr/>
          <a:lstStyle/>
          <a:p>
            <a:pPr>
              <a:lnSpc>
                <a:spcPct val="90000"/>
              </a:lnSpc>
            </a:pPr>
            <a:r>
              <a:rPr lang="en-US" smtClean="0">
                <a:latin typeface="Tahoma" pitchFamily="34" charset="0"/>
              </a:rPr>
              <a:t>With the famous question, Heidegger would not offer answers, but a deep explanation of the question being asked.</a:t>
            </a:r>
          </a:p>
          <a:p>
            <a:pPr>
              <a:lnSpc>
                <a:spcPct val="90000"/>
              </a:lnSpc>
            </a:pPr>
            <a:r>
              <a:rPr lang="en-US" smtClean="0">
                <a:latin typeface="Tahoma" pitchFamily="34" charset="0"/>
              </a:rPr>
              <a:t>To start, the question shows how existence is defined for its contrast with </a:t>
            </a:r>
            <a:r>
              <a:rPr lang="en-US" smtClean="0"/>
              <a:t>“</a:t>
            </a:r>
            <a:r>
              <a:rPr lang="en-US" smtClean="0">
                <a:latin typeface="Tahoma" pitchFamily="34" charset="0"/>
              </a:rPr>
              <a:t>nothing.</a:t>
            </a:r>
            <a:r>
              <a:rPr lang="en-US" smtClean="0"/>
              <a:t>”</a:t>
            </a:r>
            <a:r>
              <a:rPr lang="en-US" smtClean="0">
                <a:latin typeface="Tahoma" pitchFamily="34" charset="0"/>
              </a:rPr>
              <a:t> The quest, therefore, is to discover the </a:t>
            </a:r>
            <a:r>
              <a:rPr lang="en-US" smtClean="0"/>
              <a:t>“</a:t>
            </a:r>
            <a:r>
              <a:rPr lang="en-US" smtClean="0">
                <a:latin typeface="Tahoma" pitchFamily="34" charset="0"/>
              </a:rPr>
              <a:t>existant</a:t>
            </a:r>
            <a:r>
              <a:rPr lang="en-US" smtClean="0"/>
              <a:t>”</a:t>
            </a:r>
            <a:r>
              <a:rPr lang="en-US" smtClean="0">
                <a:latin typeface="Tahoma" pitchFamily="34" charset="0"/>
              </a:rPr>
              <a:t> which is the negation of </a:t>
            </a:r>
            <a:r>
              <a:rPr lang="en-US" smtClean="0"/>
              <a:t>“</a:t>
            </a:r>
            <a:r>
              <a:rPr lang="en-US" smtClean="0">
                <a:latin typeface="Tahoma" pitchFamily="34" charset="0"/>
              </a:rPr>
              <a:t>nothing.</a:t>
            </a:r>
            <a:r>
              <a:rPr lang="en-US" smtClean="0"/>
              <a:t>”</a:t>
            </a:r>
            <a:endParaRPr lang="en-US" smtClean="0">
              <a:latin typeface="Tahoma" pitchFamily="34" charset="0"/>
            </a:endParaRPr>
          </a:p>
          <a:p>
            <a:pPr>
              <a:lnSpc>
                <a:spcPct val="90000"/>
              </a:lnSpc>
            </a:pPr>
            <a:r>
              <a:rPr lang="en-US" smtClean="0">
                <a:latin typeface="Tahoma" pitchFamily="34" charset="0"/>
              </a:rPr>
              <a:t>The </a:t>
            </a:r>
            <a:r>
              <a:rPr lang="en-US" smtClean="0"/>
              <a:t>“</a:t>
            </a:r>
            <a:r>
              <a:rPr lang="en-US" smtClean="0">
                <a:latin typeface="Tahoma" pitchFamily="34" charset="0"/>
              </a:rPr>
              <a:t>negation of nothing</a:t>
            </a:r>
            <a:r>
              <a:rPr lang="en-US" smtClean="0"/>
              <a:t>”</a:t>
            </a:r>
            <a:r>
              <a:rPr lang="en-US" smtClean="0">
                <a:latin typeface="Tahoma" pitchFamily="34" charset="0"/>
              </a:rPr>
              <a:t> involves two issues, The Self (</a:t>
            </a:r>
            <a:r>
              <a:rPr lang="en-US" smtClean="0"/>
              <a:t>“</a:t>
            </a:r>
            <a:r>
              <a:rPr lang="en-US" smtClean="0">
                <a:latin typeface="Tahoma" pitchFamily="34" charset="0"/>
              </a:rPr>
              <a:t>Who am I?</a:t>
            </a:r>
            <a:r>
              <a:rPr lang="en-US" smtClean="0"/>
              <a:t>”</a:t>
            </a:r>
            <a:r>
              <a:rPr lang="en-US" smtClean="0">
                <a:latin typeface="Tahoma" pitchFamily="34" charset="0"/>
              </a:rPr>
              <a:t>) and </a:t>
            </a:r>
            <a:r>
              <a:rPr lang="en-US" smtClean="0"/>
              <a:t>…</a:t>
            </a:r>
            <a:r>
              <a:rPr lang="en-US" smtClean="0">
                <a:latin typeface="Tahoma" pitchFamily="34" charset="0"/>
              </a:rPr>
              <a:t>                                       The Situation (</a:t>
            </a:r>
            <a:r>
              <a:rPr lang="en-US" smtClean="0"/>
              <a:t>“</a:t>
            </a:r>
            <a:r>
              <a:rPr lang="en-US" smtClean="0">
                <a:latin typeface="Tahoma" pitchFamily="34" charset="0"/>
              </a:rPr>
              <a:t>Why am I here?</a:t>
            </a:r>
            <a:r>
              <a:rPr lang="en-US" smtClean="0"/>
              <a:t>”</a:t>
            </a:r>
            <a:r>
              <a:rPr lang="en-US" smtClean="0">
                <a:latin typeface="Tahoma"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45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45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45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p:cNvSpPr>
          <p:nvPr>
            <p:ph type="title"/>
          </p:nvPr>
        </p:nvSpPr>
        <p:spPr/>
        <p:txBody>
          <a:bodyPr/>
          <a:lstStyle/>
          <a:p>
            <a:r>
              <a:rPr lang="en-US" smtClean="0">
                <a:latin typeface="Arial Black" pitchFamily="34" charset="0"/>
              </a:rPr>
              <a:t>The Dasein</a:t>
            </a:r>
          </a:p>
        </p:txBody>
      </p:sp>
      <p:sp>
        <p:nvSpPr>
          <p:cNvPr id="65539" name="Rectangle 3"/>
          <p:cNvSpPr>
            <a:spLocks noGrp="1"/>
          </p:cNvSpPr>
          <p:nvPr>
            <p:ph type="body" idx="1"/>
          </p:nvPr>
        </p:nvSpPr>
        <p:spPr>
          <a:xfrm>
            <a:off x="457200" y="1447800"/>
            <a:ext cx="8229600" cy="5410200"/>
          </a:xfrm>
        </p:spPr>
        <p:txBody>
          <a:bodyPr/>
          <a:lstStyle/>
          <a:p>
            <a:r>
              <a:rPr lang="en-US" sz="2800" smtClean="0">
                <a:latin typeface="Tahoma" pitchFamily="34" charset="0"/>
              </a:rPr>
              <a:t>Dasein is the word that Heidegger coined for the existential state of the </a:t>
            </a:r>
            <a:r>
              <a:rPr lang="en-US" sz="2800" smtClean="0"/>
              <a:t>“</a:t>
            </a:r>
            <a:r>
              <a:rPr lang="en-US" sz="2800" smtClean="0">
                <a:latin typeface="Tahoma" pitchFamily="34" charset="0"/>
              </a:rPr>
              <a:t>person in the world</a:t>
            </a:r>
            <a:r>
              <a:rPr lang="en-US" sz="2800" smtClean="0"/>
              <a:t>”</a:t>
            </a:r>
            <a:r>
              <a:rPr lang="en-US" sz="2800" smtClean="0">
                <a:latin typeface="Tahoma" pitchFamily="34" charset="0"/>
              </a:rPr>
              <a:t> (made from the two German words for </a:t>
            </a:r>
            <a:r>
              <a:rPr lang="en-US" sz="2800" smtClean="0"/>
              <a:t>“</a:t>
            </a:r>
            <a:r>
              <a:rPr lang="en-US" sz="2800" smtClean="0">
                <a:latin typeface="Tahoma" pitchFamily="34" charset="0"/>
              </a:rPr>
              <a:t>being there.</a:t>
            </a:r>
            <a:r>
              <a:rPr lang="en-US" sz="2800" smtClean="0"/>
              <a:t>”</a:t>
            </a:r>
            <a:r>
              <a:rPr lang="en-US" sz="2800" smtClean="0">
                <a:latin typeface="Tahoma" pitchFamily="34" charset="0"/>
              </a:rPr>
              <a:t> Da = there, sein = being).</a:t>
            </a:r>
          </a:p>
          <a:p>
            <a:r>
              <a:rPr lang="en-US" sz="2800" smtClean="0">
                <a:latin typeface="Tahoma" pitchFamily="34" charset="0"/>
              </a:rPr>
              <a:t>We cannot separate ourselves from the world around us, so we understand our existence </a:t>
            </a:r>
            <a:r>
              <a:rPr lang="en-US" sz="2800" smtClean="0"/>
              <a:t>“</a:t>
            </a:r>
            <a:r>
              <a:rPr lang="en-US" sz="2800" smtClean="0">
                <a:latin typeface="Tahoma" pitchFamily="34" charset="0"/>
              </a:rPr>
              <a:t>in the world</a:t>
            </a:r>
            <a:r>
              <a:rPr lang="en-US" sz="2800" smtClean="0"/>
              <a:t>”</a:t>
            </a:r>
            <a:r>
              <a:rPr lang="en-US" sz="2800" smtClean="0">
                <a:latin typeface="Tahoma" pitchFamily="34" charset="0"/>
              </a:rPr>
              <a:t> </a:t>
            </a:r>
            <a:r>
              <a:rPr lang="en-US" sz="2800" smtClean="0"/>
              <a:t>…</a:t>
            </a:r>
            <a:r>
              <a:rPr lang="en-US" sz="2800" smtClean="0">
                <a:latin typeface="Tahoma" pitchFamily="34" charset="0"/>
              </a:rPr>
              <a:t> our understanding is </a:t>
            </a:r>
            <a:r>
              <a:rPr lang="en-US" sz="2800" smtClean="0"/>
              <a:t>“</a:t>
            </a:r>
            <a:r>
              <a:rPr lang="en-US" sz="2800" smtClean="0">
                <a:latin typeface="Tahoma" pitchFamily="34" charset="0"/>
              </a:rPr>
              <a:t>dasein.</a:t>
            </a:r>
            <a:r>
              <a:rPr lang="en-US" sz="2800" smtClean="0"/>
              <a:t>”</a:t>
            </a:r>
            <a:endParaRPr lang="en-US" sz="2800" smtClean="0">
              <a:latin typeface="Tahoma" pitchFamily="34" charset="0"/>
            </a:endParaRPr>
          </a:p>
          <a:p>
            <a:r>
              <a:rPr lang="en-US" sz="2800" smtClean="0">
                <a:latin typeface="Tahoma" pitchFamily="34" charset="0"/>
              </a:rPr>
              <a:t>In other words, </a:t>
            </a:r>
            <a:r>
              <a:rPr lang="en-US" sz="2800" smtClean="0"/>
              <a:t>“</a:t>
            </a:r>
            <a:r>
              <a:rPr lang="en-US" sz="2800" smtClean="0">
                <a:latin typeface="Tahoma" pitchFamily="34" charset="0"/>
              </a:rPr>
              <a:t>Who am I?</a:t>
            </a:r>
            <a:r>
              <a:rPr lang="en-US" sz="2800" smtClean="0"/>
              <a:t>”</a:t>
            </a:r>
            <a:r>
              <a:rPr lang="en-US" sz="2800" smtClean="0">
                <a:latin typeface="Tahoma" pitchFamily="34" charset="0"/>
              </a:rPr>
              <a:t> and </a:t>
            </a:r>
            <a:r>
              <a:rPr lang="en-US" sz="2800" smtClean="0"/>
              <a:t>“</a:t>
            </a:r>
            <a:r>
              <a:rPr lang="en-US" sz="2800" smtClean="0">
                <a:latin typeface="Tahoma" pitchFamily="34" charset="0"/>
              </a:rPr>
              <a:t>Why am I here?</a:t>
            </a:r>
            <a:r>
              <a:rPr lang="en-US" sz="2800" smtClean="0"/>
              <a:t>”</a:t>
            </a:r>
            <a:r>
              <a:rPr lang="en-US" sz="2800" smtClean="0">
                <a:latin typeface="Tahoma" pitchFamily="34" charset="0"/>
              </a:rPr>
              <a:t> are the same existential question, though one refers to </a:t>
            </a:r>
            <a:r>
              <a:rPr lang="en-US" sz="2800" smtClean="0"/>
              <a:t>“</a:t>
            </a:r>
            <a:r>
              <a:rPr lang="en-US" sz="2800" smtClean="0">
                <a:latin typeface="Tahoma" pitchFamily="34" charset="0"/>
              </a:rPr>
              <a:t>being</a:t>
            </a:r>
            <a:r>
              <a:rPr lang="en-US" sz="2800" smtClean="0"/>
              <a:t>”</a:t>
            </a:r>
            <a:r>
              <a:rPr lang="en-US" sz="2800" smtClean="0">
                <a:latin typeface="Tahoma" pitchFamily="34" charset="0"/>
              </a:rPr>
              <a:t> and the other to </a:t>
            </a:r>
            <a:r>
              <a:rPr lang="en-US" sz="2800" smtClean="0"/>
              <a:t>“</a:t>
            </a:r>
            <a:r>
              <a:rPr lang="en-US" sz="2800" smtClean="0">
                <a:latin typeface="Tahoma" pitchFamily="34" charset="0"/>
              </a:rPr>
              <a:t>there.</a:t>
            </a:r>
            <a:r>
              <a:rPr lang="en-US" sz="2800" smtClean="0"/>
              <a:t>”</a:t>
            </a:r>
            <a:endParaRPr lang="en-US" sz="2800" smtClean="0">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55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55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553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p:cNvSpPr>
          <p:nvPr>
            <p:ph type="title"/>
          </p:nvPr>
        </p:nvSpPr>
        <p:spPr/>
        <p:txBody>
          <a:bodyPr/>
          <a:lstStyle/>
          <a:p>
            <a:r>
              <a:rPr lang="en-US" smtClean="0">
                <a:latin typeface="Arial Black" pitchFamily="34" charset="0"/>
              </a:rPr>
              <a:t>Being and Time (1927)</a:t>
            </a:r>
          </a:p>
        </p:txBody>
      </p:sp>
      <p:sp>
        <p:nvSpPr>
          <p:cNvPr id="66563" name="Rectangle 3"/>
          <p:cNvSpPr>
            <a:spLocks noGrp="1"/>
          </p:cNvSpPr>
          <p:nvPr>
            <p:ph type="body" idx="1"/>
          </p:nvPr>
        </p:nvSpPr>
        <p:spPr>
          <a:xfrm>
            <a:off x="457200" y="1524000"/>
            <a:ext cx="8229600" cy="5334000"/>
          </a:xfrm>
        </p:spPr>
        <p:txBody>
          <a:bodyPr/>
          <a:lstStyle/>
          <a:p>
            <a:pPr>
              <a:lnSpc>
                <a:spcPct val="90000"/>
              </a:lnSpc>
            </a:pPr>
            <a:r>
              <a:rPr lang="en-US" sz="2800" smtClean="0">
                <a:latin typeface="Tahoma" pitchFamily="34" charset="0"/>
              </a:rPr>
              <a:t>Heidegger proposed how to explore meaning in existence from within our dasein. His book, </a:t>
            </a:r>
            <a:r>
              <a:rPr lang="en-US" sz="2800" smtClean="0"/>
              <a:t>“</a:t>
            </a:r>
            <a:r>
              <a:rPr lang="en-US" sz="2800" smtClean="0">
                <a:latin typeface="Tahoma" pitchFamily="34" charset="0"/>
              </a:rPr>
              <a:t>Being and Time</a:t>
            </a:r>
            <a:r>
              <a:rPr lang="en-US" sz="2800" smtClean="0"/>
              <a:t>”</a:t>
            </a:r>
            <a:r>
              <a:rPr lang="en-US" sz="2800" smtClean="0">
                <a:latin typeface="Tahoma" pitchFamily="34" charset="0"/>
              </a:rPr>
              <a:t> (1927), is hard to read, but is the best summary of his personal exploration.</a:t>
            </a:r>
          </a:p>
          <a:p>
            <a:pPr>
              <a:lnSpc>
                <a:spcPct val="90000"/>
              </a:lnSpc>
            </a:pPr>
            <a:r>
              <a:rPr lang="en-US" sz="2800" smtClean="0">
                <a:latin typeface="Tahoma" pitchFamily="34" charset="0"/>
              </a:rPr>
              <a:t>His concern was with asking the best questions. In general, he discussed questions such as, </a:t>
            </a:r>
            <a:r>
              <a:rPr lang="en-US" sz="2800" smtClean="0"/>
              <a:t>“</a:t>
            </a:r>
            <a:r>
              <a:rPr lang="en-US" sz="2800" smtClean="0">
                <a:latin typeface="Tahoma" pitchFamily="34" charset="0"/>
              </a:rPr>
              <a:t>how is my </a:t>
            </a:r>
            <a:r>
              <a:rPr lang="en-US" sz="2800" smtClean="0"/>
              <a:t>‘</a:t>
            </a:r>
            <a:r>
              <a:rPr lang="en-US" sz="2800" smtClean="0">
                <a:latin typeface="Tahoma" pitchFamily="34" charset="0"/>
              </a:rPr>
              <a:t>being</a:t>
            </a:r>
            <a:r>
              <a:rPr lang="en-US" sz="2800" smtClean="0"/>
              <a:t>’</a:t>
            </a:r>
            <a:r>
              <a:rPr lang="en-US" sz="2800" smtClean="0">
                <a:latin typeface="Tahoma" pitchFamily="34" charset="0"/>
              </a:rPr>
              <a:t> the same (or different) whether I am </a:t>
            </a:r>
            <a:r>
              <a:rPr lang="en-US" sz="2800" smtClean="0"/>
              <a:t>‘</a:t>
            </a:r>
            <a:r>
              <a:rPr lang="en-US" sz="2800" smtClean="0">
                <a:latin typeface="Tahoma" pitchFamily="34" charset="0"/>
              </a:rPr>
              <a:t>there</a:t>
            </a:r>
            <a:r>
              <a:rPr lang="en-US" sz="2800" smtClean="0"/>
              <a:t>’</a:t>
            </a:r>
            <a:r>
              <a:rPr lang="en-US" sz="2800" smtClean="0">
                <a:latin typeface="Tahoma" pitchFamily="34" charset="0"/>
              </a:rPr>
              <a:t> or </a:t>
            </a:r>
            <a:r>
              <a:rPr lang="en-US" sz="2800" smtClean="0"/>
              <a:t>‘</a:t>
            </a:r>
            <a:r>
              <a:rPr lang="en-US" sz="2800" smtClean="0">
                <a:latin typeface="Tahoma" pitchFamily="34" charset="0"/>
              </a:rPr>
              <a:t>there</a:t>
            </a:r>
            <a:r>
              <a:rPr lang="en-US" sz="2800" smtClean="0"/>
              <a:t>’</a:t>
            </a:r>
            <a:r>
              <a:rPr lang="en-US" sz="2800" smtClean="0">
                <a:latin typeface="Tahoma" pitchFamily="34" charset="0"/>
              </a:rPr>
              <a:t>.</a:t>
            </a:r>
            <a:r>
              <a:rPr lang="en-US" sz="2800" smtClean="0"/>
              <a:t>”</a:t>
            </a:r>
            <a:r>
              <a:rPr lang="en-US" sz="2800" smtClean="0">
                <a:latin typeface="Tahoma" pitchFamily="34" charset="0"/>
              </a:rPr>
              <a:t> He did not care about answers, but about explaining the questions.</a:t>
            </a:r>
          </a:p>
          <a:p>
            <a:pPr>
              <a:lnSpc>
                <a:spcPct val="90000"/>
              </a:lnSpc>
            </a:pPr>
            <a:r>
              <a:rPr lang="en-US" sz="2800" smtClean="0"/>
              <a:t>“</a:t>
            </a:r>
            <a:r>
              <a:rPr lang="en-US" sz="2800" smtClean="0">
                <a:latin typeface="Tahoma" pitchFamily="34" charset="0"/>
              </a:rPr>
              <a:t>Being and Time</a:t>
            </a:r>
            <a:r>
              <a:rPr lang="en-US" sz="2800" smtClean="0"/>
              <a:t>”</a:t>
            </a:r>
            <a:r>
              <a:rPr lang="en-US" sz="2800" smtClean="0">
                <a:latin typeface="Tahoma" pitchFamily="34" charset="0"/>
              </a:rPr>
              <a:t> became a model for those interested in both existence and psychology.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65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65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656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p:cNvSpPr>
          <p:nvPr>
            <p:ph type="title"/>
          </p:nvPr>
        </p:nvSpPr>
        <p:spPr/>
        <p:txBody>
          <a:bodyPr/>
          <a:lstStyle/>
          <a:p>
            <a:r>
              <a:rPr lang="en-US" smtClean="0">
                <a:latin typeface="Arial Black" pitchFamily="34" charset="0"/>
              </a:rPr>
              <a:t>Dasein and Psychology</a:t>
            </a:r>
          </a:p>
        </p:txBody>
      </p:sp>
      <p:sp>
        <p:nvSpPr>
          <p:cNvPr id="67587" name="Rectangle 3"/>
          <p:cNvSpPr>
            <a:spLocks noGrp="1"/>
          </p:cNvSpPr>
          <p:nvPr>
            <p:ph type="body" idx="1"/>
          </p:nvPr>
        </p:nvSpPr>
        <p:spPr>
          <a:xfrm>
            <a:off x="381000" y="1371600"/>
            <a:ext cx="8229600" cy="5486400"/>
          </a:xfrm>
        </p:spPr>
        <p:txBody>
          <a:bodyPr/>
          <a:lstStyle/>
          <a:p>
            <a:r>
              <a:rPr lang="en-US" sz="2800" smtClean="0">
                <a:latin typeface="Tahoma" pitchFamily="34" charset="0"/>
              </a:rPr>
              <a:t>The authentic life </a:t>
            </a:r>
            <a:r>
              <a:rPr lang="en-US" sz="2800" smtClean="0"/>
              <a:t>–</a:t>
            </a:r>
            <a:r>
              <a:rPr lang="en-US" sz="2800" smtClean="0">
                <a:latin typeface="Tahoma" pitchFamily="34" charset="0"/>
              </a:rPr>
              <a:t> To truly accept life, we must also accept death. Our mortality is part of our dasein. This is true even if mortality only exists </a:t>
            </a:r>
            <a:r>
              <a:rPr lang="en-US" sz="2800" smtClean="0"/>
              <a:t>“</a:t>
            </a:r>
            <a:r>
              <a:rPr lang="en-US" sz="2800" smtClean="0">
                <a:latin typeface="Tahoma" pitchFamily="34" charset="0"/>
              </a:rPr>
              <a:t>in the world</a:t>
            </a:r>
            <a:r>
              <a:rPr lang="en-US" sz="2800" smtClean="0"/>
              <a:t>”</a:t>
            </a:r>
            <a:r>
              <a:rPr lang="en-US" sz="2800" smtClean="0">
                <a:latin typeface="Tahoma" pitchFamily="34" charset="0"/>
              </a:rPr>
              <a:t> (the theistic approach). </a:t>
            </a:r>
          </a:p>
          <a:p>
            <a:r>
              <a:rPr lang="en-US" sz="2800" smtClean="0">
                <a:latin typeface="Tahoma" pitchFamily="34" charset="0"/>
              </a:rPr>
              <a:t>If we deny the mortality of our dasein, we do not address the true meaning of our dasein.</a:t>
            </a:r>
          </a:p>
          <a:p>
            <a:r>
              <a:rPr lang="en-US" sz="2800" smtClean="0">
                <a:latin typeface="Tahoma" pitchFamily="34" charset="0"/>
              </a:rPr>
              <a:t>Further, we do not become all we can become. </a:t>
            </a:r>
            <a:r>
              <a:rPr lang="en-US" sz="2800" smtClean="0"/>
              <a:t>“</a:t>
            </a:r>
            <a:r>
              <a:rPr lang="en-US" sz="2800" smtClean="0">
                <a:latin typeface="Tahoma" pitchFamily="34" charset="0"/>
              </a:rPr>
              <a:t>Becoming</a:t>
            </a:r>
            <a:r>
              <a:rPr lang="en-US" sz="2800" smtClean="0"/>
              <a:t>”</a:t>
            </a:r>
            <a:r>
              <a:rPr lang="en-US" sz="2800" smtClean="0">
                <a:latin typeface="Tahoma" pitchFamily="34" charset="0"/>
              </a:rPr>
              <a:t> occurs within the </a:t>
            </a:r>
            <a:r>
              <a:rPr lang="en-US" sz="2800" smtClean="0"/>
              <a:t>“</a:t>
            </a:r>
            <a:r>
              <a:rPr lang="en-US" sz="2800" smtClean="0">
                <a:latin typeface="Tahoma" pitchFamily="34" charset="0"/>
              </a:rPr>
              <a:t>being,</a:t>
            </a:r>
            <a:r>
              <a:rPr lang="en-US" sz="2800" smtClean="0"/>
              <a:t>”</a:t>
            </a:r>
            <a:r>
              <a:rPr lang="en-US" sz="2800" smtClean="0">
                <a:latin typeface="Tahoma" pitchFamily="34" charset="0"/>
              </a:rPr>
              <a:t> and becoming is best done within an authentic life.</a:t>
            </a:r>
          </a:p>
          <a:p>
            <a:r>
              <a:rPr lang="en-US" sz="2800" smtClean="0">
                <a:latin typeface="Tahoma" pitchFamily="34" charset="0"/>
              </a:rPr>
              <a:t>The </a:t>
            </a:r>
            <a:r>
              <a:rPr lang="en-US" sz="2800" smtClean="0"/>
              <a:t>“</a:t>
            </a:r>
            <a:r>
              <a:rPr lang="en-US" sz="2800" smtClean="0">
                <a:latin typeface="Tahoma" pitchFamily="34" charset="0"/>
              </a:rPr>
              <a:t>authentic life</a:t>
            </a:r>
            <a:r>
              <a:rPr lang="en-US" sz="2800" smtClean="0"/>
              <a:t>”</a:t>
            </a:r>
            <a:r>
              <a:rPr lang="en-US" sz="2800" smtClean="0">
                <a:latin typeface="Tahoma" pitchFamily="34" charset="0"/>
              </a:rPr>
              <a:t> is where existentialism generally crosses over into psychology. </a:t>
            </a:r>
          </a:p>
          <a:p>
            <a:endParaRPr lang="en-US" sz="2800" smtClean="0">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5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58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58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p:cNvSpPr>
          <p:nvPr>
            <p:ph type="title"/>
          </p:nvPr>
        </p:nvSpPr>
        <p:spPr/>
        <p:txBody>
          <a:bodyPr/>
          <a:lstStyle/>
          <a:p>
            <a:r>
              <a:rPr lang="en-US" smtClean="0">
                <a:latin typeface="Arial Black" pitchFamily="34" charset="0"/>
              </a:rPr>
              <a:t>Dasein and Psychology</a:t>
            </a:r>
          </a:p>
        </p:txBody>
      </p:sp>
      <p:sp>
        <p:nvSpPr>
          <p:cNvPr id="68611" name="Rectangle 3"/>
          <p:cNvSpPr>
            <a:spLocks noGrp="1"/>
          </p:cNvSpPr>
          <p:nvPr>
            <p:ph type="body" idx="1"/>
          </p:nvPr>
        </p:nvSpPr>
        <p:spPr>
          <a:xfrm>
            <a:off x="457200" y="1524000"/>
            <a:ext cx="8229600" cy="5334000"/>
          </a:xfrm>
        </p:spPr>
        <p:txBody>
          <a:bodyPr/>
          <a:lstStyle/>
          <a:p>
            <a:r>
              <a:rPr lang="en-US" sz="2800" smtClean="0">
                <a:latin typeface="Tahoma" pitchFamily="34" charset="0"/>
              </a:rPr>
              <a:t>If we maintain an inauthentic life, then we will develop highly undesirable psychological consequences.</a:t>
            </a:r>
          </a:p>
          <a:p>
            <a:r>
              <a:rPr lang="en-US" sz="2800" smtClean="0">
                <a:latin typeface="Tahoma" pitchFamily="34" charset="0"/>
              </a:rPr>
              <a:t>If we deny our </a:t>
            </a:r>
            <a:r>
              <a:rPr lang="en-US" sz="2800" smtClean="0"/>
              <a:t>“</a:t>
            </a:r>
            <a:r>
              <a:rPr lang="en-US" sz="2800" smtClean="0">
                <a:latin typeface="Tahoma" pitchFamily="34" charset="0"/>
              </a:rPr>
              <a:t>being</a:t>
            </a:r>
            <a:r>
              <a:rPr lang="en-US" sz="2800" smtClean="0"/>
              <a:t>”</a:t>
            </a:r>
            <a:r>
              <a:rPr lang="en-US" sz="2800" smtClean="0">
                <a:latin typeface="Tahoma" pitchFamily="34" charset="0"/>
              </a:rPr>
              <a:t> (our free will), we could experience guilt. Concerning mental health, if we are unable to accept our true </a:t>
            </a:r>
            <a:r>
              <a:rPr lang="en-US" sz="2800" smtClean="0"/>
              <a:t>“</a:t>
            </a:r>
            <a:r>
              <a:rPr lang="en-US" sz="2800" smtClean="0">
                <a:latin typeface="Tahoma" pitchFamily="34" charset="0"/>
              </a:rPr>
              <a:t>being,</a:t>
            </a:r>
            <a:r>
              <a:rPr lang="en-US" sz="2800" smtClean="0"/>
              <a:t>”</a:t>
            </a:r>
            <a:r>
              <a:rPr lang="en-US" sz="2800" smtClean="0">
                <a:latin typeface="Tahoma" pitchFamily="34" charset="0"/>
              </a:rPr>
              <a:t> we could end up with an anxiety disorder.</a:t>
            </a:r>
          </a:p>
          <a:p>
            <a:r>
              <a:rPr lang="en-US" sz="2800" smtClean="0">
                <a:latin typeface="Tahoma" pitchFamily="34" charset="0"/>
              </a:rPr>
              <a:t>We should also separate our </a:t>
            </a:r>
            <a:r>
              <a:rPr lang="en-US" sz="2800" smtClean="0"/>
              <a:t>“</a:t>
            </a:r>
            <a:r>
              <a:rPr lang="en-US" sz="2800" smtClean="0">
                <a:latin typeface="Tahoma" pitchFamily="34" charset="0"/>
              </a:rPr>
              <a:t>being</a:t>
            </a:r>
            <a:r>
              <a:rPr lang="en-US" sz="2800" smtClean="0"/>
              <a:t>”</a:t>
            </a:r>
            <a:r>
              <a:rPr lang="en-US" sz="2800" smtClean="0">
                <a:latin typeface="Tahoma" pitchFamily="34" charset="0"/>
              </a:rPr>
              <a:t> from our </a:t>
            </a:r>
            <a:r>
              <a:rPr lang="en-US" sz="2800" smtClean="0"/>
              <a:t>“</a:t>
            </a:r>
            <a:r>
              <a:rPr lang="en-US" sz="2800" smtClean="0">
                <a:latin typeface="Tahoma" pitchFamily="34" charset="0"/>
              </a:rPr>
              <a:t>thrown-ness.</a:t>
            </a:r>
            <a:r>
              <a:rPr lang="en-US" sz="2800" smtClean="0"/>
              <a:t>”</a:t>
            </a:r>
            <a:r>
              <a:rPr lang="en-US" sz="2800" smtClean="0">
                <a:latin typeface="Tahoma" pitchFamily="34" charset="0"/>
              </a:rPr>
              <a:t> Thrown-ness consists of our coincidental truths, such as our gender, age, the time we are born in and the place we live 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86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86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p:txBody>
          <a:bodyPr/>
          <a:lstStyle/>
          <a:p>
            <a:r>
              <a:rPr lang="en-US" sz="4000" smtClean="0">
                <a:latin typeface="Arial Black" pitchFamily="34" charset="0"/>
              </a:rPr>
              <a:t>Jean-Paul Sartre </a:t>
            </a:r>
            <a:br>
              <a:rPr lang="en-US" sz="4000" smtClean="0">
                <a:latin typeface="Arial Black" pitchFamily="34" charset="0"/>
              </a:rPr>
            </a:br>
            <a:r>
              <a:rPr lang="en-US" sz="4000" smtClean="0">
                <a:latin typeface="Arial Black" pitchFamily="34" charset="0"/>
              </a:rPr>
              <a:t>(1905-1980)</a:t>
            </a:r>
          </a:p>
        </p:txBody>
      </p:sp>
      <p:sp>
        <p:nvSpPr>
          <p:cNvPr id="56323" name="Rectangle 3"/>
          <p:cNvSpPr>
            <a:spLocks noGrp="1"/>
          </p:cNvSpPr>
          <p:nvPr>
            <p:ph type="body" idx="1"/>
          </p:nvPr>
        </p:nvSpPr>
        <p:spPr>
          <a:xfrm>
            <a:off x="457200" y="1600200"/>
            <a:ext cx="8229600" cy="5257800"/>
          </a:xfrm>
        </p:spPr>
        <p:txBody>
          <a:bodyPr/>
          <a:lstStyle/>
          <a:p>
            <a:r>
              <a:rPr lang="en-US" sz="2800" smtClean="0">
                <a:latin typeface="Tahoma" pitchFamily="34" charset="0"/>
              </a:rPr>
              <a:t>Sartre was an atheistic philosopher who provided his own answers to Heidegger</a:t>
            </a:r>
            <a:r>
              <a:rPr lang="en-US" sz="2800" smtClean="0"/>
              <a:t>’</a:t>
            </a:r>
            <a:r>
              <a:rPr lang="en-US" sz="2800" smtClean="0">
                <a:latin typeface="Tahoma" pitchFamily="34" charset="0"/>
              </a:rPr>
              <a:t>s questions regarding existence. </a:t>
            </a:r>
          </a:p>
          <a:p>
            <a:r>
              <a:rPr lang="en-US" sz="2800" smtClean="0">
                <a:latin typeface="Tahoma" pitchFamily="34" charset="0"/>
              </a:rPr>
              <a:t>His conclusions were profound, and he became the most prominent existential philosopher. In fact, he gave the field the name </a:t>
            </a:r>
            <a:r>
              <a:rPr lang="en-US" sz="2800" smtClean="0"/>
              <a:t>“</a:t>
            </a:r>
            <a:r>
              <a:rPr lang="en-US" sz="2800" smtClean="0">
                <a:latin typeface="Tahoma" pitchFamily="34" charset="0"/>
              </a:rPr>
              <a:t>existentialism</a:t>
            </a:r>
            <a:r>
              <a:rPr lang="en-US" sz="2800" smtClean="0"/>
              <a:t>”</a:t>
            </a:r>
            <a:r>
              <a:rPr lang="en-US" sz="2800" smtClean="0">
                <a:latin typeface="Tahoma" pitchFamily="34" charset="0"/>
              </a:rPr>
              <a:t> and outlined its predecessors.</a:t>
            </a:r>
          </a:p>
          <a:p>
            <a:r>
              <a:rPr lang="en-US" sz="2800" smtClean="0">
                <a:latin typeface="Tahoma" pitchFamily="34" charset="0"/>
              </a:rPr>
              <a:t>As with all the existentialists, Sartre is difficult to explain. His work, however, can be described as a re-arrangement of Heidegger</a:t>
            </a:r>
            <a:r>
              <a:rPr lang="en-US" sz="2800" smtClean="0"/>
              <a:t>’</a:t>
            </a:r>
            <a:r>
              <a:rPr lang="en-US" sz="2800" smtClean="0">
                <a:latin typeface="Tahoma" pitchFamily="34" charset="0"/>
              </a:rPr>
              <a:t>s </a:t>
            </a:r>
            <a:r>
              <a:rPr lang="en-US" sz="2800" smtClean="0"/>
              <a:t>“</a:t>
            </a:r>
            <a:r>
              <a:rPr lang="en-US" sz="2800" smtClean="0">
                <a:latin typeface="Tahoma" pitchFamily="34" charset="0"/>
              </a:rPr>
              <a:t>existence</a:t>
            </a:r>
            <a:r>
              <a:rPr lang="en-US" sz="2800" smtClean="0"/>
              <a:t>”</a:t>
            </a:r>
            <a:r>
              <a:rPr lang="en-US" sz="2800" smtClean="0">
                <a:latin typeface="Tahoma" pitchFamily="34" charset="0"/>
              </a:rPr>
              <a:t> questions.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63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632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p:cNvSpPr>
          <p:nvPr>
            <p:ph type="title"/>
          </p:nvPr>
        </p:nvSpPr>
        <p:spPr/>
        <p:txBody>
          <a:bodyPr/>
          <a:lstStyle/>
          <a:p>
            <a:r>
              <a:rPr lang="en-US" smtClean="0">
                <a:latin typeface="Arial Black" pitchFamily="34" charset="0"/>
              </a:rPr>
              <a:t>Nothingness</a:t>
            </a:r>
          </a:p>
        </p:txBody>
      </p:sp>
      <p:sp>
        <p:nvSpPr>
          <p:cNvPr id="57347" name="Rectangle 3"/>
          <p:cNvSpPr>
            <a:spLocks noGrp="1"/>
          </p:cNvSpPr>
          <p:nvPr>
            <p:ph type="body" idx="1"/>
          </p:nvPr>
        </p:nvSpPr>
        <p:spPr>
          <a:xfrm>
            <a:off x="457200" y="1447800"/>
            <a:ext cx="8305800" cy="5410200"/>
          </a:xfrm>
        </p:spPr>
        <p:txBody>
          <a:bodyPr/>
          <a:lstStyle/>
          <a:p>
            <a:r>
              <a:rPr lang="en-US" sz="2800" smtClean="0">
                <a:latin typeface="Tahoma" pitchFamily="34" charset="0"/>
              </a:rPr>
              <a:t>Heidegger said that existence must negate the </a:t>
            </a:r>
            <a:r>
              <a:rPr lang="en-US" sz="2800" smtClean="0"/>
              <a:t>“</a:t>
            </a:r>
            <a:r>
              <a:rPr lang="en-US" sz="2800" smtClean="0">
                <a:latin typeface="Tahoma" pitchFamily="34" charset="0"/>
              </a:rPr>
              <a:t>nothingness.</a:t>
            </a:r>
            <a:r>
              <a:rPr lang="en-US" sz="2800" smtClean="0"/>
              <a:t>”</a:t>
            </a:r>
            <a:r>
              <a:rPr lang="en-US" sz="2800" smtClean="0">
                <a:latin typeface="Tahoma" pitchFamily="34" charset="0"/>
              </a:rPr>
              <a:t> Sartre, however, proposed that the original nature of existence is </a:t>
            </a:r>
            <a:r>
              <a:rPr lang="en-US" sz="2800" smtClean="0"/>
              <a:t>“</a:t>
            </a:r>
            <a:r>
              <a:rPr lang="en-US" sz="2800" smtClean="0">
                <a:latin typeface="Tahoma" pitchFamily="34" charset="0"/>
              </a:rPr>
              <a:t>nothingness.</a:t>
            </a:r>
            <a:r>
              <a:rPr lang="en-US" sz="2800" smtClean="0"/>
              <a:t>”</a:t>
            </a:r>
            <a:endParaRPr lang="en-US" sz="2800" smtClean="0">
              <a:latin typeface="Tahoma" pitchFamily="34" charset="0"/>
            </a:endParaRPr>
          </a:p>
          <a:p>
            <a:r>
              <a:rPr lang="en-US" sz="2800" smtClean="0">
                <a:latin typeface="Tahoma" pitchFamily="34" charset="0"/>
              </a:rPr>
              <a:t>In other words, where Heidegger asked the questions, Sartre provided answers by first  assuming  that existence begins as nothingness.</a:t>
            </a:r>
          </a:p>
          <a:p>
            <a:r>
              <a:rPr lang="en-US" sz="2800" smtClean="0">
                <a:latin typeface="Tahoma" pitchFamily="34" charset="0"/>
              </a:rPr>
              <a:t>In his book </a:t>
            </a:r>
            <a:r>
              <a:rPr lang="en-US" sz="2800" smtClean="0"/>
              <a:t>“</a:t>
            </a:r>
            <a:r>
              <a:rPr lang="en-US" sz="2800" smtClean="0">
                <a:latin typeface="Tahoma" pitchFamily="34" charset="0"/>
              </a:rPr>
              <a:t>Being and Nothingness</a:t>
            </a:r>
            <a:r>
              <a:rPr lang="en-US" sz="2800" smtClean="0"/>
              <a:t>”</a:t>
            </a:r>
            <a:r>
              <a:rPr lang="en-US" sz="2800" smtClean="0">
                <a:latin typeface="Tahoma" pitchFamily="34" charset="0"/>
              </a:rPr>
              <a:t> (1943) he proposed that </a:t>
            </a:r>
            <a:r>
              <a:rPr lang="en-US" sz="2800" smtClean="0"/>
              <a:t>“</a:t>
            </a:r>
            <a:r>
              <a:rPr lang="en-US" sz="2800" smtClean="0">
                <a:latin typeface="Tahoma" pitchFamily="34" charset="0"/>
              </a:rPr>
              <a:t>being</a:t>
            </a:r>
            <a:r>
              <a:rPr lang="en-US" sz="2800" smtClean="0"/>
              <a:t>”</a:t>
            </a:r>
            <a:r>
              <a:rPr lang="en-US" sz="2800" smtClean="0">
                <a:latin typeface="Tahoma" pitchFamily="34" charset="0"/>
              </a:rPr>
              <a:t> is an act of becoming. In short, existence is nothing, the </a:t>
            </a:r>
            <a:r>
              <a:rPr lang="en-US" sz="2800" smtClean="0"/>
              <a:t>“</a:t>
            </a:r>
            <a:r>
              <a:rPr lang="en-US" sz="2800" smtClean="0">
                <a:latin typeface="Tahoma" pitchFamily="34" charset="0"/>
              </a:rPr>
              <a:t>being</a:t>
            </a:r>
            <a:r>
              <a:rPr lang="en-US" sz="2800" smtClean="0"/>
              <a:t>”</a:t>
            </a:r>
            <a:r>
              <a:rPr lang="en-US" sz="2800" smtClean="0">
                <a:latin typeface="Tahoma" pitchFamily="34" charset="0"/>
              </a:rPr>
              <a:t> is becoming, and the </a:t>
            </a:r>
            <a:r>
              <a:rPr lang="en-US" sz="2800" smtClean="0"/>
              <a:t>“</a:t>
            </a:r>
            <a:r>
              <a:rPr lang="en-US" sz="2800" smtClean="0">
                <a:latin typeface="Tahoma" pitchFamily="34" charset="0"/>
              </a:rPr>
              <a:t>there</a:t>
            </a:r>
            <a:r>
              <a:rPr lang="en-US" sz="2800" smtClean="0"/>
              <a:t>”</a:t>
            </a:r>
            <a:r>
              <a:rPr lang="en-US" sz="2800" smtClean="0">
                <a:latin typeface="Tahoma" pitchFamily="34" charset="0"/>
              </a:rPr>
              <a:t> is prior becomings.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73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73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p:cNvSpPr>
          <p:nvPr>
            <p:ph type="title"/>
          </p:nvPr>
        </p:nvSpPr>
        <p:spPr/>
        <p:txBody>
          <a:bodyPr/>
          <a:lstStyle/>
          <a:p>
            <a:r>
              <a:rPr lang="en-US" sz="4000" smtClean="0">
                <a:latin typeface="Arial Black" pitchFamily="34" charset="0"/>
              </a:rPr>
              <a:t>Nothingness and psychology</a:t>
            </a:r>
          </a:p>
        </p:txBody>
      </p:sp>
      <p:sp>
        <p:nvSpPr>
          <p:cNvPr id="58371" name="Rectangle 3"/>
          <p:cNvSpPr>
            <a:spLocks noGrp="1"/>
          </p:cNvSpPr>
          <p:nvPr>
            <p:ph type="body" idx="1"/>
          </p:nvPr>
        </p:nvSpPr>
        <p:spPr>
          <a:xfrm>
            <a:off x="381000" y="1447800"/>
            <a:ext cx="8229600" cy="5181600"/>
          </a:xfrm>
        </p:spPr>
        <p:txBody>
          <a:bodyPr/>
          <a:lstStyle/>
          <a:p>
            <a:r>
              <a:rPr lang="en-US" sz="2800" smtClean="0">
                <a:latin typeface="Tahoma" pitchFamily="34" charset="0"/>
              </a:rPr>
              <a:t>Sartre made the ultimate statement that human nature has no original form (or </a:t>
            </a:r>
            <a:r>
              <a:rPr lang="en-US" sz="2800" smtClean="0"/>
              <a:t>“</a:t>
            </a:r>
            <a:r>
              <a:rPr lang="en-US" sz="2800" smtClean="0">
                <a:latin typeface="Tahoma" pitchFamily="34" charset="0"/>
              </a:rPr>
              <a:t>it begins as nothingness</a:t>
            </a:r>
            <a:r>
              <a:rPr lang="en-US" sz="2800" smtClean="0"/>
              <a:t>”</a:t>
            </a:r>
            <a:r>
              <a:rPr lang="en-US" sz="2800" smtClean="0">
                <a:latin typeface="Tahoma" pitchFamily="34" charset="0"/>
              </a:rPr>
              <a:t>), so we define our own existence.</a:t>
            </a:r>
          </a:p>
          <a:p>
            <a:r>
              <a:rPr lang="en-US" sz="2800" smtClean="0">
                <a:latin typeface="Tahoma" pitchFamily="34" charset="0"/>
              </a:rPr>
              <a:t>Sartre never directly addressed the field of psychology, but he defined the atheistic approach to existence </a:t>
            </a:r>
            <a:r>
              <a:rPr lang="en-US" sz="2800" smtClean="0"/>
              <a:t>–</a:t>
            </a:r>
            <a:r>
              <a:rPr lang="en-US" sz="2800" smtClean="0">
                <a:latin typeface="Tahoma" pitchFamily="34" charset="0"/>
              </a:rPr>
              <a:t> not just saying </a:t>
            </a:r>
            <a:r>
              <a:rPr lang="en-US" sz="2800" smtClean="0"/>
              <a:t>“</a:t>
            </a:r>
            <a:r>
              <a:rPr lang="en-US" sz="2800" smtClean="0">
                <a:latin typeface="Tahoma" pitchFamily="34" charset="0"/>
              </a:rPr>
              <a:t>God is dead,</a:t>
            </a:r>
            <a:r>
              <a:rPr lang="en-US" sz="2800" smtClean="0"/>
              <a:t>”</a:t>
            </a:r>
            <a:r>
              <a:rPr lang="en-US" sz="2800" smtClean="0">
                <a:latin typeface="Tahoma" pitchFamily="34" charset="0"/>
              </a:rPr>
              <a:t> but offering an explanation of morality and meaningfulness in the absence of a God.</a:t>
            </a:r>
          </a:p>
          <a:p>
            <a:r>
              <a:rPr lang="en-US" sz="2800" smtClean="0">
                <a:latin typeface="Tahoma" pitchFamily="34" charset="0"/>
              </a:rPr>
              <a:t>Since Sartre, existentialists have been easily divided into belief in existence-is-within-God (theists) or God-is-within-existence (atheists).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83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837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p:nvPr>
        </p:nvSpPr>
        <p:spPr/>
        <p:txBody>
          <a:bodyPr/>
          <a:lstStyle/>
          <a:p>
            <a:r>
              <a:rPr lang="en-US" sz="4000" smtClean="0">
                <a:latin typeface="Arial Black" pitchFamily="34" charset="0"/>
              </a:rPr>
              <a:t>Ludwig Binswanger </a:t>
            </a:r>
            <a:br>
              <a:rPr lang="en-US" sz="4000" smtClean="0">
                <a:latin typeface="Arial Black" pitchFamily="34" charset="0"/>
              </a:rPr>
            </a:br>
            <a:r>
              <a:rPr lang="en-US" sz="4000" smtClean="0">
                <a:latin typeface="Arial Black" pitchFamily="34" charset="0"/>
              </a:rPr>
              <a:t>(1881-1966)</a:t>
            </a:r>
          </a:p>
        </p:txBody>
      </p:sp>
      <p:sp>
        <p:nvSpPr>
          <p:cNvPr id="59395" name="Rectangle 3"/>
          <p:cNvSpPr>
            <a:spLocks noGrp="1"/>
          </p:cNvSpPr>
          <p:nvPr>
            <p:ph type="body" idx="1"/>
          </p:nvPr>
        </p:nvSpPr>
        <p:spPr>
          <a:xfrm>
            <a:off x="457200" y="1447800"/>
            <a:ext cx="8229600" cy="5257800"/>
          </a:xfrm>
        </p:spPr>
        <p:txBody>
          <a:bodyPr/>
          <a:lstStyle/>
          <a:p>
            <a:r>
              <a:rPr lang="en-US" sz="2800" dirty="0" smtClean="0">
                <a:latin typeface="Tahoma" pitchFamily="34" charset="0"/>
              </a:rPr>
              <a:t>Binswanger was a student of Carl Jung, and a uniquely close friend of Freud. Add in his friendship with Heidegger, and he was in a good place to develop existential psychoanalysis.</a:t>
            </a:r>
          </a:p>
          <a:p>
            <a:r>
              <a:rPr lang="en-US" sz="2800" dirty="0" smtClean="0">
                <a:latin typeface="Tahoma" pitchFamily="34" charset="0"/>
              </a:rPr>
              <a:t>He developed </a:t>
            </a:r>
            <a:r>
              <a:rPr lang="en-US" sz="2800" dirty="0" smtClean="0"/>
              <a:t>“</a:t>
            </a:r>
            <a:r>
              <a:rPr lang="en-US" sz="2800" dirty="0" err="1" smtClean="0">
                <a:latin typeface="Tahoma" pitchFamily="34" charset="0"/>
              </a:rPr>
              <a:t>daseinanalysis</a:t>
            </a:r>
            <a:r>
              <a:rPr lang="en-US" sz="2800" dirty="0" smtClean="0">
                <a:latin typeface="Tahoma" pitchFamily="34" charset="0"/>
              </a:rPr>
              <a:t>,</a:t>
            </a:r>
            <a:r>
              <a:rPr lang="en-US" sz="2800" dirty="0" smtClean="0"/>
              <a:t>”</a:t>
            </a:r>
            <a:r>
              <a:rPr lang="en-US" sz="2800" dirty="0" smtClean="0">
                <a:latin typeface="Tahoma" pitchFamily="34" charset="0"/>
              </a:rPr>
              <a:t> a psychoanalysis that addressed the here-and-now! His contribution did not offer original ideas, but it did give us a more coherent form of psychological existentialism.</a:t>
            </a:r>
          </a:p>
          <a:p>
            <a:r>
              <a:rPr lang="en-US" sz="2800" dirty="0" smtClean="0">
                <a:latin typeface="Tahoma" pitchFamily="34" charset="0"/>
              </a:rPr>
              <a:t>The goal of his existential psychology was to go from </a:t>
            </a:r>
            <a:r>
              <a:rPr lang="en-US" sz="2800" dirty="0" smtClean="0"/>
              <a:t>“</a:t>
            </a:r>
            <a:r>
              <a:rPr lang="en-US" sz="2800" dirty="0" smtClean="0">
                <a:latin typeface="Tahoma" pitchFamily="34" charset="0"/>
              </a:rPr>
              <a:t>being in the world</a:t>
            </a:r>
            <a:r>
              <a:rPr lang="en-US" sz="2800" dirty="0" smtClean="0"/>
              <a:t>”</a:t>
            </a:r>
            <a:r>
              <a:rPr lang="en-US" sz="2800" dirty="0" smtClean="0">
                <a:latin typeface="Tahoma" pitchFamily="34" charset="0"/>
              </a:rPr>
              <a:t> to </a:t>
            </a:r>
            <a:r>
              <a:rPr lang="en-US" sz="2800" dirty="0" smtClean="0"/>
              <a:t>“</a:t>
            </a:r>
            <a:r>
              <a:rPr lang="en-US" sz="2800" dirty="0" smtClean="0">
                <a:latin typeface="Tahoma" pitchFamily="34" charset="0"/>
              </a:rPr>
              <a:t>being beyond the world </a:t>
            </a:r>
            <a:r>
              <a:rPr lang="en-US" sz="2800" dirty="0" smtClean="0"/>
              <a:t>–</a:t>
            </a:r>
            <a:r>
              <a:rPr lang="en-US" sz="2800" dirty="0" smtClean="0">
                <a:latin typeface="Tahoma" pitchFamily="34" charset="0"/>
              </a:rPr>
              <a:t> free to impose our will on our </a:t>
            </a:r>
            <a:r>
              <a:rPr lang="en-US" sz="2800" dirty="0" smtClean="0"/>
              <a:t>“</a:t>
            </a:r>
            <a:r>
              <a:rPr lang="en-US" sz="2800" dirty="0" smtClean="0">
                <a:latin typeface="Tahoma" pitchFamily="34" charset="0"/>
              </a:rPr>
              <a:t>there.</a:t>
            </a:r>
            <a:r>
              <a:rPr lang="en-US" sz="2800" dirty="0" smtClean="0"/>
              <a:t>”</a:t>
            </a:r>
            <a:endParaRPr lang="en-US" sz="2800" dirty="0" smtClean="0">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93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93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p:cNvSpPr>
          <p:nvPr>
            <p:ph type="title"/>
          </p:nvPr>
        </p:nvSpPr>
        <p:spPr/>
        <p:txBody>
          <a:bodyPr/>
          <a:lstStyle/>
          <a:p>
            <a:r>
              <a:rPr lang="en-US" smtClean="0">
                <a:latin typeface="Arial Black" pitchFamily="34" charset="0"/>
              </a:rPr>
              <a:t>Humanistic Psychology</a:t>
            </a:r>
          </a:p>
        </p:txBody>
      </p:sp>
      <p:sp>
        <p:nvSpPr>
          <p:cNvPr id="44035" name="Rectangle 3"/>
          <p:cNvSpPr>
            <a:spLocks noGrp="1"/>
          </p:cNvSpPr>
          <p:nvPr>
            <p:ph type="body" idx="1"/>
          </p:nvPr>
        </p:nvSpPr>
        <p:spPr/>
        <p:txBody>
          <a:bodyPr/>
          <a:lstStyle/>
          <a:p>
            <a:r>
              <a:rPr lang="en-US" smtClean="0">
                <a:latin typeface="Tahoma" pitchFamily="34" charset="0"/>
              </a:rPr>
              <a:t>Humanistic psychology has its theoretical roots in existential philosophy.</a:t>
            </a:r>
          </a:p>
          <a:p>
            <a:r>
              <a:rPr lang="en-US" smtClean="0">
                <a:latin typeface="Tahoma" pitchFamily="34" charset="0"/>
              </a:rPr>
              <a:t>As discussed in previous lectures (Romanticism Era), generally speaking, the existentialists look for the meaning of life, and they can be divided into theists (rooted in Kierkegaard) and atheists (rooted in Nietzsche).</a:t>
            </a:r>
          </a:p>
          <a:p>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403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p:nvPr>
        </p:nvSpPr>
        <p:spPr/>
        <p:txBody>
          <a:bodyPr/>
          <a:lstStyle/>
          <a:p>
            <a:r>
              <a:rPr lang="en-US" smtClean="0">
                <a:latin typeface="Arial Black" pitchFamily="34" charset="0"/>
              </a:rPr>
              <a:t>Being beyond the world</a:t>
            </a:r>
          </a:p>
        </p:txBody>
      </p:sp>
      <p:sp>
        <p:nvSpPr>
          <p:cNvPr id="60419" name="Rectangle 3"/>
          <p:cNvSpPr>
            <a:spLocks noGrp="1"/>
          </p:cNvSpPr>
          <p:nvPr>
            <p:ph type="body" idx="1"/>
          </p:nvPr>
        </p:nvSpPr>
        <p:spPr>
          <a:xfrm>
            <a:off x="457200" y="1676400"/>
            <a:ext cx="8229600" cy="5181600"/>
          </a:xfrm>
        </p:spPr>
        <p:txBody>
          <a:bodyPr/>
          <a:lstStyle/>
          <a:p>
            <a:r>
              <a:rPr lang="en-US" sz="2800" smtClean="0">
                <a:latin typeface="Tahoma" pitchFamily="34" charset="0"/>
              </a:rPr>
              <a:t>Daseinanalysis starts with the </a:t>
            </a:r>
            <a:r>
              <a:rPr lang="en-US" sz="2800" smtClean="0"/>
              <a:t>“</a:t>
            </a:r>
            <a:r>
              <a:rPr lang="en-US" sz="2800" smtClean="0">
                <a:latin typeface="Tahoma" pitchFamily="34" charset="0"/>
              </a:rPr>
              <a:t>world-design,</a:t>
            </a:r>
            <a:r>
              <a:rPr lang="en-US" sz="2800" smtClean="0"/>
              <a:t>”</a:t>
            </a:r>
            <a:r>
              <a:rPr lang="en-US" sz="2800" smtClean="0">
                <a:latin typeface="Tahoma" pitchFamily="34" charset="0"/>
              </a:rPr>
              <a:t> which is the way we relate to the </a:t>
            </a:r>
            <a:r>
              <a:rPr lang="en-US" sz="2800" smtClean="0"/>
              <a:t>“</a:t>
            </a:r>
            <a:r>
              <a:rPr lang="en-US" sz="2800" smtClean="0">
                <a:latin typeface="Tahoma" pitchFamily="34" charset="0"/>
              </a:rPr>
              <a:t>there.</a:t>
            </a:r>
            <a:r>
              <a:rPr lang="en-US" sz="2800" smtClean="0"/>
              <a:t>”</a:t>
            </a:r>
            <a:r>
              <a:rPr lang="en-US" sz="2800" smtClean="0">
                <a:latin typeface="Tahoma" pitchFamily="34" charset="0"/>
              </a:rPr>
              <a:t> </a:t>
            </a:r>
          </a:p>
          <a:p>
            <a:r>
              <a:rPr lang="en-US" sz="2800" smtClean="0">
                <a:latin typeface="Tahoma" pitchFamily="34" charset="0"/>
              </a:rPr>
              <a:t>Our </a:t>
            </a:r>
            <a:r>
              <a:rPr lang="en-US" sz="2800" smtClean="0"/>
              <a:t>“</a:t>
            </a:r>
            <a:r>
              <a:rPr lang="en-US" sz="2800" smtClean="0">
                <a:latin typeface="Tahoma" pitchFamily="34" charset="0"/>
              </a:rPr>
              <a:t>world-design</a:t>
            </a:r>
            <a:r>
              <a:rPr lang="en-US" sz="2800" smtClean="0"/>
              <a:t>”</a:t>
            </a:r>
            <a:r>
              <a:rPr lang="en-US" sz="2800" smtClean="0">
                <a:latin typeface="Tahoma" pitchFamily="34" charset="0"/>
              </a:rPr>
              <a:t> is the main influence on our personality (extraversion, positivity, etc.). </a:t>
            </a:r>
          </a:p>
          <a:p>
            <a:r>
              <a:rPr lang="en-US" sz="2800" smtClean="0">
                <a:latin typeface="Tahoma" pitchFamily="34" charset="0"/>
              </a:rPr>
              <a:t>Our mental health is related to the quality of our world-design. Better design = better health; sick society = mental illness.</a:t>
            </a:r>
          </a:p>
          <a:p>
            <a:r>
              <a:rPr lang="en-US" sz="2800" smtClean="0">
                <a:latin typeface="Tahoma" pitchFamily="34" charset="0"/>
              </a:rPr>
              <a:t>The ultimate goal of daseinanalysis is to achieve a healthy mental-state in which we learn how to transform our circumstances with free will.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04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04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04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041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p:cNvSpPr>
          <p:nvPr>
            <p:ph type="title"/>
          </p:nvPr>
        </p:nvSpPr>
        <p:spPr/>
        <p:txBody>
          <a:bodyPr/>
          <a:lstStyle/>
          <a:p>
            <a:r>
              <a:rPr lang="en-US" smtClean="0">
                <a:latin typeface="Arial Black" pitchFamily="34" charset="0"/>
              </a:rPr>
              <a:t>Rollo May (1909-1994)</a:t>
            </a:r>
          </a:p>
        </p:txBody>
      </p:sp>
      <p:sp>
        <p:nvSpPr>
          <p:cNvPr id="61443" name="Rectangle 3"/>
          <p:cNvSpPr>
            <a:spLocks noGrp="1"/>
          </p:cNvSpPr>
          <p:nvPr>
            <p:ph type="body" idx="1"/>
          </p:nvPr>
        </p:nvSpPr>
        <p:spPr>
          <a:xfrm>
            <a:off x="457200" y="1676400"/>
            <a:ext cx="8229600" cy="5181600"/>
          </a:xfrm>
        </p:spPr>
        <p:txBody>
          <a:bodyPr/>
          <a:lstStyle/>
          <a:p>
            <a:pPr>
              <a:lnSpc>
                <a:spcPct val="90000"/>
              </a:lnSpc>
            </a:pPr>
            <a:r>
              <a:rPr lang="en-US" smtClean="0">
                <a:latin typeface="Tahoma" pitchFamily="34" charset="0"/>
              </a:rPr>
              <a:t>He brought Heidegger</a:t>
            </a:r>
            <a:r>
              <a:rPr lang="en-US" smtClean="0"/>
              <a:t>’</a:t>
            </a:r>
            <a:r>
              <a:rPr lang="en-US" smtClean="0">
                <a:latin typeface="Tahoma" pitchFamily="34" charset="0"/>
              </a:rPr>
              <a:t>s existentialism to the U.S. in the 1950</a:t>
            </a:r>
            <a:r>
              <a:rPr lang="en-US" smtClean="0"/>
              <a:t>’</a:t>
            </a:r>
            <a:r>
              <a:rPr lang="en-US" smtClean="0">
                <a:latin typeface="Tahoma" pitchFamily="34" charset="0"/>
              </a:rPr>
              <a:t>s. He was also close friends with Paul Tillich (a theological existentialist).</a:t>
            </a:r>
          </a:p>
          <a:p>
            <a:pPr>
              <a:lnSpc>
                <a:spcPct val="90000"/>
              </a:lnSpc>
            </a:pPr>
            <a:r>
              <a:rPr lang="en-US" smtClean="0">
                <a:latin typeface="Tahoma" pitchFamily="34" charset="0"/>
              </a:rPr>
              <a:t>May represents the theistic existentialists, meaning he is rooted in Kierkegaard </a:t>
            </a:r>
            <a:r>
              <a:rPr lang="en-US" smtClean="0"/>
              <a:t>–</a:t>
            </a:r>
            <a:r>
              <a:rPr lang="en-US" smtClean="0">
                <a:latin typeface="Tahoma" pitchFamily="34" charset="0"/>
              </a:rPr>
              <a:t> true existence is a relationship with our creator.</a:t>
            </a:r>
          </a:p>
          <a:p>
            <a:pPr>
              <a:lnSpc>
                <a:spcPct val="90000"/>
              </a:lnSpc>
            </a:pPr>
            <a:r>
              <a:rPr lang="en-US" smtClean="0">
                <a:latin typeface="Tahoma" pitchFamily="34" charset="0"/>
              </a:rPr>
              <a:t>As a result, May</a:t>
            </a:r>
            <a:r>
              <a:rPr lang="en-US" smtClean="0"/>
              <a:t>’</a:t>
            </a:r>
            <a:r>
              <a:rPr lang="en-US" smtClean="0">
                <a:latin typeface="Tahoma" pitchFamily="34" charset="0"/>
              </a:rPr>
              <a:t>s psychology addresses the difference between religious theology and existential theology.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p:cNvSpPr>
          <p:nvPr>
            <p:ph type="title"/>
          </p:nvPr>
        </p:nvSpPr>
        <p:spPr/>
        <p:txBody>
          <a:bodyPr/>
          <a:lstStyle/>
          <a:p>
            <a:r>
              <a:rPr lang="en-US" smtClean="0">
                <a:latin typeface="Arial Black" pitchFamily="34" charset="0"/>
              </a:rPr>
              <a:t>Existential Theology</a:t>
            </a:r>
          </a:p>
        </p:txBody>
      </p:sp>
      <p:sp>
        <p:nvSpPr>
          <p:cNvPr id="62467" name="Rectangle 3"/>
          <p:cNvSpPr>
            <a:spLocks noGrp="1"/>
          </p:cNvSpPr>
          <p:nvPr>
            <p:ph type="body" idx="1"/>
          </p:nvPr>
        </p:nvSpPr>
        <p:spPr>
          <a:xfrm>
            <a:off x="381000" y="1219200"/>
            <a:ext cx="8229600" cy="5410200"/>
          </a:xfrm>
        </p:spPr>
        <p:txBody>
          <a:bodyPr/>
          <a:lstStyle/>
          <a:p>
            <a:r>
              <a:rPr lang="en-US" sz="2800" dirty="0" smtClean="0">
                <a:latin typeface="Tahoma" pitchFamily="34" charset="0"/>
              </a:rPr>
              <a:t>God </a:t>
            </a:r>
            <a:r>
              <a:rPr lang="en-US" sz="2800" dirty="0" smtClean="0"/>
              <a:t>–</a:t>
            </a:r>
            <a:r>
              <a:rPr lang="en-US" sz="2800" dirty="0" smtClean="0">
                <a:latin typeface="Tahoma" pitchFamily="34" charset="0"/>
              </a:rPr>
              <a:t> </a:t>
            </a:r>
            <a:r>
              <a:rPr lang="en-US" sz="2800" dirty="0" smtClean="0"/>
              <a:t>“</a:t>
            </a:r>
            <a:r>
              <a:rPr lang="en-US" sz="2800" dirty="0" smtClean="0">
                <a:latin typeface="Tahoma" pitchFamily="34" charset="0"/>
              </a:rPr>
              <a:t>the creator</a:t>
            </a:r>
            <a:r>
              <a:rPr lang="en-US" sz="2800" dirty="0" smtClean="0"/>
              <a:t>”</a:t>
            </a:r>
            <a:r>
              <a:rPr lang="en-US" sz="2800" dirty="0" smtClean="0">
                <a:latin typeface="Tahoma" pitchFamily="34" charset="0"/>
              </a:rPr>
              <a:t>, the purpose of our existence.  If there was no reason for us to exist, we wouldn</a:t>
            </a:r>
            <a:r>
              <a:rPr lang="en-US" sz="2800" dirty="0" smtClean="0"/>
              <a:t>’</a:t>
            </a:r>
            <a:r>
              <a:rPr lang="en-US" sz="2800" dirty="0" smtClean="0">
                <a:latin typeface="Tahoma" pitchFamily="34" charset="0"/>
              </a:rPr>
              <a:t>t exist. </a:t>
            </a:r>
          </a:p>
          <a:p>
            <a:r>
              <a:rPr lang="en-US" sz="2800" dirty="0" smtClean="0">
                <a:latin typeface="Tahoma" pitchFamily="34" charset="0"/>
              </a:rPr>
              <a:t>Relationships with God </a:t>
            </a:r>
            <a:r>
              <a:rPr lang="en-US" sz="2800" dirty="0" smtClean="0"/>
              <a:t>–</a:t>
            </a:r>
            <a:r>
              <a:rPr lang="en-US" sz="2800" dirty="0" smtClean="0">
                <a:latin typeface="Tahoma" pitchFamily="34" charset="0"/>
              </a:rPr>
              <a:t> We have different wills and different </a:t>
            </a:r>
            <a:r>
              <a:rPr lang="en-US" sz="2800" dirty="0" smtClean="0"/>
              <a:t>“</a:t>
            </a:r>
            <a:r>
              <a:rPr lang="en-US" sz="2800" dirty="0" err="1" smtClean="0">
                <a:latin typeface="Tahoma" pitchFamily="34" charset="0"/>
              </a:rPr>
              <a:t>theres</a:t>
            </a:r>
            <a:r>
              <a:rPr lang="en-US" sz="2800" dirty="0" smtClean="0"/>
              <a:t>”</a:t>
            </a:r>
            <a:r>
              <a:rPr lang="en-US" sz="2800" dirty="0" smtClean="0">
                <a:latin typeface="Tahoma" pitchFamily="34" charset="0"/>
              </a:rPr>
              <a:t>, so we have unique relationships with our creator. One relationship may have no relevance to another relationship.</a:t>
            </a:r>
          </a:p>
          <a:p>
            <a:r>
              <a:rPr lang="en-US" sz="2800" dirty="0" smtClean="0">
                <a:latin typeface="Tahoma" pitchFamily="34" charset="0"/>
              </a:rPr>
              <a:t>Good and evil </a:t>
            </a:r>
            <a:r>
              <a:rPr lang="en-US" sz="2800" dirty="0" smtClean="0"/>
              <a:t>–</a:t>
            </a:r>
            <a:r>
              <a:rPr lang="en-US" sz="2800" dirty="0" smtClean="0">
                <a:latin typeface="Tahoma" pitchFamily="34" charset="0"/>
              </a:rPr>
              <a:t> creations of the free will. Our ability to define good and evil (laws, etc.) reflects our ability to define our existence.</a:t>
            </a:r>
          </a:p>
          <a:p>
            <a:r>
              <a:rPr lang="en-US" sz="2800" dirty="0" smtClean="0">
                <a:latin typeface="Tahoma" pitchFamily="34" charset="0"/>
              </a:rPr>
              <a:t>Heaven/hell </a:t>
            </a:r>
            <a:r>
              <a:rPr lang="en-US" sz="2800" dirty="0" smtClean="0"/>
              <a:t>–</a:t>
            </a:r>
            <a:r>
              <a:rPr lang="en-US" sz="2800" dirty="0" smtClean="0">
                <a:latin typeface="Tahoma" pitchFamily="34" charset="0"/>
              </a:rPr>
              <a:t> not </a:t>
            </a:r>
            <a:r>
              <a:rPr lang="en-US" sz="2800" dirty="0" smtClean="0"/>
              <a:t>“</a:t>
            </a:r>
            <a:r>
              <a:rPr lang="en-US" sz="2800" dirty="0" smtClean="0">
                <a:latin typeface="Tahoma" pitchFamily="34" charset="0"/>
              </a:rPr>
              <a:t>there.</a:t>
            </a:r>
            <a:r>
              <a:rPr lang="en-US" sz="2800" dirty="0" smtClean="0"/>
              <a:t>”</a:t>
            </a:r>
            <a:r>
              <a:rPr lang="en-US" sz="2800" dirty="0" smtClean="0">
                <a:latin typeface="Tahoma" pitchFamily="34" charset="0"/>
              </a:rPr>
              <a:t> It is not </a:t>
            </a:r>
            <a:r>
              <a:rPr lang="en-US" sz="2800" dirty="0" smtClean="0"/>
              <a:t>“</a:t>
            </a:r>
            <a:r>
              <a:rPr lang="en-US" sz="2800" dirty="0" smtClean="0">
                <a:latin typeface="Tahoma" pitchFamily="34" charset="0"/>
              </a:rPr>
              <a:t>in the world,</a:t>
            </a:r>
            <a:r>
              <a:rPr lang="en-US" sz="2800" dirty="0" smtClean="0"/>
              <a:t>”</a:t>
            </a:r>
            <a:r>
              <a:rPr lang="en-US" sz="2800" dirty="0" smtClean="0">
                <a:latin typeface="Tahoma" pitchFamily="34" charset="0"/>
              </a:rPr>
              <a:t> so it has no relevance to our free will.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24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24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24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24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p:cNvSpPr>
          <p:nvPr>
            <p:ph type="title"/>
          </p:nvPr>
        </p:nvSpPr>
        <p:spPr/>
        <p:txBody>
          <a:bodyPr/>
          <a:lstStyle/>
          <a:p>
            <a:r>
              <a:rPr lang="en-US" sz="4000" smtClean="0">
                <a:latin typeface="Arial Black" pitchFamily="34" charset="0"/>
              </a:rPr>
              <a:t>May on Existential Theology</a:t>
            </a:r>
          </a:p>
        </p:txBody>
      </p:sp>
      <p:sp>
        <p:nvSpPr>
          <p:cNvPr id="11267" name="Rectangle 3"/>
          <p:cNvSpPr>
            <a:spLocks noGrp="1"/>
          </p:cNvSpPr>
          <p:nvPr>
            <p:ph type="body" idx="1"/>
          </p:nvPr>
        </p:nvSpPr>
        <p:spPr/>
        <p:txBody>
          <a:bodyPr/>
          <a:lstStyle/>
          <a:p>
            <a:r>
              <a:rPr lang="en-US" smtClean="0">
                <a:latin typeface="Tahoma" pitchFamily="34" charset="0"/>
              </a:rPr>
              <a:t>May</a:t>
            </a:r>
            <a:r>
              <a:rPr lang="en-US" smtClean="0"/>
              <a:t>’</a:t>
            </a:r>
            <a:r>
              <a:rPr lang="en-US" smtClean="0">
                <a:latin typeface="Tahoma" pitchFamily="34" charset="0"/>
              </a:rPr>
              <a:t>s words</a:t>
            </a:r>
            <a:r>
              <a:rPr lang="en-US" smtClean="0"/>
              <a:t>…</a:t>
            </a:r>
            <a:endParaRPr lang="en-US" smtClean="0">
              <a:latin typeface="Tahoma" pitchFamily="34" charset="0"/>
            </a:endParaRPr>
          </a:p>
          <a:p>
            <a:pPr>
              <a:buFont typeface="Arial" charset="0"/>
              <a:buNone/>
            </a:pPr>
            <a:r>
              <a:rPr lang="en-US" smtClean="0">
                <a:latin typeface="Tahoma" pitchFamily="34" charset="0"/>
              </a:rPr>
              <a:t>	</a:t>
            </a:r>
            <a:r>
              <a:rPr lang="en-US" sz="3600" smtClean="0"/>
              <a:t>“</a:t>
            </a:r>
            <a:r>
              <a:rPr lang="en-US" sz="3600" smtClean="0">
                <a:latin typeface="Tahoma" pitchFamily="34" charset="0"/>
              </a:rPr>
              <a:t>Call it confidence with the universe, trust in God, belief in one</a:t>
            </a:r>
            <a:r>
              <a:rPr lang="en-US" sz="3600" smtClean="0"/>
              <a:t>’</a:t>
            </a:r>
            <a:r>
              <a:rPr lang="en-US" sz="3600" smtClean="0">
                <a:latin typeface="Tahoma" pitchFamily="34" charset="0"/>
              </a:rPr>
              <a:t>s fellow-man, or what-not, the essence of religion is the belief that something matters </a:t>
            </a:r>
            <a:r>
              <a:rPr lang="en-US" sz="3600" smtClean="0"/>
              <a:t>–</a:t>
            </a:r>
            <a:r>
              <a:rPr lang="en-US" sz="3600" smtClean="0">
                <a:latin typeface="Tahoma" pitchFamily="34" charset="0"/>
              </a:rPr>
              <a:t> the pre-supposition that life has meaning.</a:t>
            </a:r>
            <a:r>
              <a:rPr lang="en-US" sz="3600" smtClean="0"/>
              <a:t>”</a:t>
            </a:r>
            <a:endParaRPr lang="en-US" sz="3600" smtClean="0">
              <a:latin typeface="Tahoma"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Content Placeholder 2"/>
          <p:cNvSpPr>
            <a:spLocks noGrp="1"/>
          </p:cNvSpPr>
          <p:nvPr>
            <p:ph idx="1"/>
          </p:nvPr>
        </p:nvSpPr>
        <p:spPr/>
        <p:txBody>
          <a:bodyPr/>
          <a:lstStyle/>
          <a:p>
            <a:r>
              <a:rPr lang="en-US" smtClean="0">
                <a:hlinkClick r:id="rId2"/>
              </a:rPr>
              <a:t>www.</a:t>
            </a:r>
            <a:r>
              <a:rPr lang="en-US" b="1" smtClean="0">
                <a:hlinkClick r:id="rId2"/>
              </a:rPr>
              <a:t>youtube.com</a:t>
            </a:r>
            <a:r>
              <a:rPr lang="en-US" smtClean="0">
                <a:hlinkClick r:id="rId2"/>
              </a:rPr>
              <a:t>/watch?v=Cay743y-Sak</a:t>
            </a:r>
            <a:endParaRPr lang="en-US" smtClean="0"/>
          </a:p>
          <a:p>
            <a:r>
              <a:rPr lang="en-US" smtClean="0">
                <a:hlinkClick r:id="rId3"/>
              </a:rPr>
              <a:t>www.</a:t>
            </a:r>
            <a:r>
              <a:rPr lang="en-US" b="1" smtClean="0">
                <a:hlinkClick r:id="rId3"/>
              </a:rPr>
              <a:t>youtube.com</a:t>
            </a:r>
            <a:r>
              <a:rPr lang="en-US" smtClean="0">
                <a:hlinkClick r:id="rId3"/>
              </a:rPr>
              <a:t>/watch?v=4-B2MVr30Yw</a:t>
            </a:r>
            <a:endParaRPr lang="en-US" smtClean="0"/>
          </a:p>
          <a:p>
            <a:endParaRPr lang="en-US" smtClean="0"/>
          </a:p>
          <a:p>
            <a:endParaRPr lang="en-US" smtClean="0"/>
          </a:p>
          <a:p>
            <a:endParaRPr lang="en-US" smtClean="0"/>
          </a:p>
          <a:p>
            <a:endParaRPr lang="en-US"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p:txBody>
          <a:bodyPr/>
          <a:lstStyle/>
          <a:p>
            <a:r>
              <a:rPr lang="en-US" sz="4000" smtClean="0">
                <a:latin typeface="Arial Black" pitchFamily="34" charset="0"/>
              </a:rPr>
              <a:t>“Theo-existo-psycho-analysis”</a:t>
            </a:r>
          </a:p>
        </p:txBody>
      </p:sp>
      <p:sp>
        <p:nvSpPr>
          <p:cNvPr id="64515" name="Rectangle 3"/>
          <p:cNvSpPr>
            <a:spLocks noGrp="1"/>
          </p:cNvSpPr>
          <p:nvPr>
            <p:ph type="body" idx="1"/>
          </p:nvPr>
        </p:nvSpPr>
        <p:spPr>
          <a:xfrm>
            <a:off x="304800" y="1676400"/>
            <a:ext cx="8229600" cy="4830763"/>
          </a:xfrm>
        </p:spPr>
        <p:txBody>
          <a:bodyPr/>
          <a:lstStyle/>
          <a:p>
            <a:pPr>
              <a:lnSpc>
                <a:spcPct val="80000"/>
              </a:lnSpc>
            </a:pPr>
            <a:r>
              <a:rPr lang="en-US" sz="2800" smtClean="0">
                <a:latin typeface="Tahoma" pitchFamily="34" charset="0"/>
              </a:rPr>
              <a:t>May merged theological existential psychology with other theories, particularly Freud </a:t>
            </a:r>
            <a:r>
              <a:rPr lang="en-US" sz="2800" smtClean="0"/>
              <a:t>…</a:t>
            </a:r>
            <a:endParaRPr lang="en-US" sz="2800" smtClean="0">
              <a:latin typeface="Tahoma" pitchFamily="34" charset="0"/>
            </a:endParaRPr>
          </a:p>
          <a:p>
            <a:pPr>
              <a:lnSpc>
                <a:spcPct val="80000"/>
              </a:lnSpc>
            </a:pPr>
            <a:r>
              <a:rPr lang="en-US" sz="2800" smtClean="0">
                <a:latin typeface="Tahoma" pitchFamily="34" charset="0"/>
              </a:rPr>
              <a:t>First step, we must accept our </a:t>
            </a:r>
            <a:r>
              <a:rPr lang="en-US" sz="2800" smtClean="0"/>
              <a:t>“</a:t>
            </a:r>
            <a:r>
              <a:rPr lang="en-US" sz="2800" smtClean="0">
                <a:latin typeface="Tahoma" pitchFamily="34" charset="0"/>
              </a:rPr>
              <a:t>destiny</a:t>
            </a:r>
            <a:r>
              <a:rPr lang="en-US" sz="2800" smtClean="0"/>
              <a:t>”</a:t>
            </a:r>
            <a:r>
              <a:rPr lang="en-US" sz="2800" smtClean="0">
                <a:latin typeface="Tahoma" pitchFamily="34" charset="0"/>
              </a:rPr>
              <a:t> </a:t>
            </a:r>
            <a:r>
              <a:rPr lang="en-US" sz="2800" smtClean="0"/>
              <a:t>–</a:t>
            </a:r>
            <a:r>
              <a:rPr lang="en-US" sz="2800" smtClean="0">
                <a:latin typeface="Tahoma" pitchFamily="34" charset="0"/>
              </a:rPr>
              <a:t> all the things we cannot control, including the attributes with which we are born and the environment we end up in. (based on Heidegger</a:t>
            </a:r>
            <a:r>
              <a:rPr lang="en-US" sz="2800" smtClean="0"/>
              <a:t>’</a:t>
            </a:r>
            <a:r>
              <a:rPr lang="en-US" sz="2800" smtClean="0">
                <a:latin typeface="Tahoma" pitchFamily="34" charset="0"/>
              </a:rPr>
              <a:t>s </a:t>
            </a:r>
            <a:r>
              <a:rPr lang="en-US" sz="2800" smtClean="0"/>
              <a:t>“</a:t>
            </a:r>
            <a:r>
              <a:rPr lang="en-US" sz="2800" smtClean="0">
                <a:latin typeface="Tahoma" pitchFamily="34" charset="0"/>
              </a:rPr>
              <a:t>thrown-ness</a:t>
            </a:r>
            <a:r>
              <a:rPr lang="en-US" sz="2800" smtClean="0"/>
              <a:t>”</a:t>
            </a:r>
            <a:r>
              <a:rPr lang="en-US" sz="2800" smtClean="0">
                <a:latin typeface="Tahoma" pitchFamily="34" charset="0"/>
              </a:rPr>
              <a:t>)</a:t>
            </a:r>
          </a:p>
          <a:p>
            <a:pPr>
              <a:lnSpc>
                <a:spcPct val="80000"/>
              </a:lnSpc>
            </a:pPr>
            <a:r>
              <a:rPr lang="en-US" sz="2800" smtClean="0">
                <a:latin typeface="Tahoma" pitchFamily="34" charset="0"/>
              </a:rPr>
              <a:t>Then, we must have </a:t>
            </a:r>
            <a:r>
              <a:rPr lang="en-US" sz="2800" smtClean="0"/>
              <a:t>“</a:t>
            </a:r>
            <a:r>
              <a:rPr lang="en-US" sz="2800" smtClean="0">
                <a:latin typeface="Tahoma" pitchFamily="34" charset="0"/>
              </a:rPr>
              <a:t>courage</a:t>
            </a:r>
            <a:r>
              <a:rPr lang="en-US" sz="2800" smtClean="0"/>
              <a:t>”</a:t>
            </a:r>
            <a:r>
              <a:rPr lang="en-US" sz="2800" smtClean="0">
                <a:latin typeface="Tahoma" pitchFamily="34" charset="0"/>
              </a:rPr>
              <a:t> </a:t>
            </a:r>
            <a:r>
              <a:rPr lang="en-US" sz="2800" smtClean="0"/>
              <a:t>–</a:t>
            </a:r>
            <a:r>
              <a:rPr lang="en-US" sz="2800" smtClean="0">
                <a:latin typeface="Tahoma" pitchFamily="34" charset="0"/>
              </a:rPr>
              <a:t> the ability to face our anxieties and accept our responsibilities.</a:t>
            </a:r>
          </a:p>
          <a:p>
            <a:pPr>
              <a:lnSpc>
                <a:spcPct val="80000"/>
              </a:lnSpc>
            </a:pPr>
            <a:r>
              <a:rPr lang="en-US" sz="2800" smtClean="0">
                <a:latin typeface="Tahoma" pitchFamily="34" charset="0"/>
              </a:rPr>
              <a:t>Destiny and courage are components of four </a:t>
            </a:r>
            <a:r>
              <a:rPr lang="en-US" sz="2800" smtClean="0"/>
              <a:t>“</a:t>
            </a:r>
            <a:r>
              <a:rPr lang="en-US" sz="2800" smtClean="0">
                <a:latin typeface="Tahoma" pitchFamily="34" charset="0"/>
              </a:rPr>
              <a:t>stages</a:t>
            </a:r>
            <a:r>
              <a:rPr lang="en-US" sz="2800" smtClean="0"/>
              <a:t>”</a:t>
            </a:r>
            <a:r>
              <a:rPr lang="en-US" sz="2800" smtClean="0">
                <a:latin typeface="Tahoma" pitchFamily="34" charset="0"/>
              </a:rPr>
              <a:t> of existentialism </a:t>
            </a:r>
            <a:r>
              <a:rPr lang="en-US" sz="2800" smtClean="0"/>
              <a:t>…</a:t>
            </a:r>
            <a:endParaRPr lang="en-US" sz="2800" smtClean="0">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45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45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45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45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p:cNvSpPr>
          <p:nvPr>
            <p:ph type="title"/>
          </p:nvPr>
        </p:nvSpPr>
        <p:spPr>
          <a:xfrm>
            <a:off x="457200" y="152400"/>
            <a:ext cx="8229600" cy="1143000"/>
          </a:xfrm>
        </p:spPr>
        <p:txBody>
          <a:bodyPr/>
          <a:lstStyle/>
          <a:p>
            <a:r>
              <a:rPr lang="en-US" smtClean="0">
                <a:latin typeface="Arial Black" pitchFamily="34" charset="0"/>
              </a:rPr>
              <a:t>Existential Stages</a:t>
            </a:r>
          </a:p>
        </p:txBody>
      </p:sp>
      <p:sp>
        <p:nvSpPr>
          <p:cNvPr id="65539" name="Rectangle 3"/>
          <p:cNvSpPr>
            <a:spLocks noGrp="1"/>
          </p:cNvSpPr>
          <p:nvPr>
            <p:ph type="body" idx="1"/>
          </p:nvPr>
        </p:nvSpPr>
        <p:spPr>
          <a:xfrm>
            <a:off x="457200" y="1371600"/>
            <a:ext cx="8229600" cy="5486400"/>
          </a:xfrm>
        </p:spPr>
        <p:txBody>
          <a:bodyPr/>
          <a:lstStyle/>
          <a:p>
            <a:r>
              <a:rPr lang="en-US" sz="2800" b="1" smtClean="0">
                <a:latin typeface="Tahoma" pitchFamily="34" charset="0"/>
              </a:rPr>
              <a:t>Innocence</a:t>
            </a:r>
            <a:r>
              <a:rPr lang="en-US" sz="2800" smtClean="0">
                <a:latin typeface="Tahoma" pitchFamily="34" charset="0"/>
              </a:rPr>
              <a:t> </a:t>
            </a:r>
            <a:r>
              <a:rPr lang="en-US" sz="2800" smtClean="0"/>
              <a:t>–</a:t>
            </a:r>
            <a:r>
              <a:rPr lang="en-US" sz="2800" smtClean="0">
                <a:latin typeface="Tahoma" pitchFamily="34" charset="0"/>
              </a:rPr>
              <a:t> our pre-ego (pre-self-conscious) infancy. We are pre-moral (neither bad nor good).</a:t>
            </a:r>
            <a:r>
              <a:rPr lang="en-US" sz="2800" smtClean="0"/>
              <a:t> </a:t>
            </a:r>
            <a:r>
              <a:rPr lang="en-US" sz="2800" smtClean="0">
                <a:latin typeface="Tahoma" pitchFamily="34" charset="0"/>
              </a:rPr>
              <a:t>Our only will is to fulfill our needs.</a:t>
            </a:r>
          </a:p>
          <a:p>
            <a:r>
              <a:rPr lang="en-US" sz="2800" b="1" smtClean="0">
                <a:latin typeface="Tahoma" pitchFamily="34" charset="0"/>
              </a:rPr>
              <a:t>Rebellion</a:t>
            </a:r>
            <a:r>
              <a:rPr lang="en-US" sz="2800" smtClean="0">
                <a:latin typeface="Tahoma" pitchFamily="34" charset="0"/>
              </a:rPr>
              <a:t> </a:t>
            </a:r>
            <a:r>
              <a:rPr lang="en-US" sz="2800" smtClean="0"/>
              <a:t>–</a:t>
            </a:r>
            <a:r>
              <a:rPr lang="en-US" sz="2800" smtClean="0">
                <a:latin typeface="Tahoma" pitchFamily="34" charset="0"/>
              </a:rPr>
              <a:t> adolescent development of ego by rebelling against authority. We want freedom (free will) but must learn responsibilities.</a:t>
            </a:r>
          </a:p>
          <a:p>
            <a:r>
              <a:rPr lang="en-US" sz="2800" b="1" smtClean="0">
                <a:latin typeface="Tahoma" pitchFamily="34" charset="0"/>
              </a:rPr>
              <a:t>Ordinary</a:t>
            </a:r>
            <a:r>
              <a:rPr lang="en-US" sz="2800" smtClean="0">
                <a:latin typeface="Tahoma" pitchFamily="34" charset="0"/>
              </a:rPr>
              <a:t> </a:t>
            </a:r>
            <a:r>
              <a:rPr lang="en-US" sz="2800" smtClean="0"/>
              <a:t>–</a:t>
            </a:r>
            <a:r>
              <a:rPr lang="en-US" sz="2800" smtClean="0">
                <a:latin typeface="Tahoma" pitchFamily="34" charset="0"/>
              </a:rPr>
              <a:t> normal adult ego. We know how to be responsible, but we still prefer conformity and traditional values. </a:t>
            </a:r>
          </a:p>
          <a:p>
            <a:r>
              <a:rPr lang="en-US" sz="2800" b="1" smtClean="0">
                <a:latin typeface="Tahoma" pitchFamily="34" charset="0"/>
              </a:rPr>
              <a:t>Creative</a:t>
            </a:r>
            <a:r>
              <a:rPr lang="en-US" sz="2800" smtClean="0">
                <a:latin typeface="Tahoma" pitchFamily="34" charset="0"/>
              </a:rPr>
              <a:t> </a:t>
            </a:r>
            <a:r>
              <a:rPr lang="en-US" sz="2800" smtClean="0"/>
              <a:t>–</a:t>
            </a:r>
            <a:r>
              <a:rPr lang="en-US" sz="2800" smtClean="0">
                <a:latin typeface="Tahoma" pitchFamily="34" charset="0"/>
              </a:rPr>
              <a:t> the authentic adult (existential stage). We face the anxieties of free will with courage.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55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55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55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55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p:cNvSpPr>
          <p:nvPr>
            <p:ph type="title"/>
          </p:nvPr>
        </p:nvSpPr>
        <p:spPr/>
        <p:txBody>
          <a:bodyPr/>
          <a:lstStyle/>
          <a:p>
            <a:r>
              <a:rPr lang="en-US" smtClean="0">
                <a:latin typeface="Arial Black" pitchFamily="34" charset="0"/>
              </a:rPr>
              <a:t>May’s Psychoanalysis</a:t>
            </a:r>
          </a:p>
        </p:txBody>
      </p:sp>
      <p:sp>
        <p:nvSpPr>
          <p:cNvPr id="66563" name="Rectangle 3"/>
          <p:cNvSpPr>
            <a:spLocks noGrp="1"/>
          </p:cNvSpPr>
          <p:nvPr>
            <p:ph type="body" idx="1"/>
          </p:nvPr>
        </p:nvSpPr>
        <p:spPr>
          <a:xfrm>
            <a:off x="381000" y="1524000"/>
            <a:ext cx="8458200" cy="4953000"/>
          </a:xfrm>
        </p:spPr>
        <p:txBody>
          <a:bodyPr/>
          <a:lstStyle/>
          <a:p>
            <a:r>
              <a:rPr lang="en-US" sz="2800" smtClean="0">
                <a:latin typeface="Tahoma" pitchFamily="34" charset="0"/>
              </a:rPr>
              <a:t>May called our motivations </a:t>
            </a:r>
            <a:r>
              <a:rPr lang="en-US" sz="2800" smtClean="0"/>
              <a:t>“</a:t>
            </a:r>
            <a:r>
              <a:rPr lang="en-US" sz="2800" smtClean="0">
                <a:latin typeface="Tahoma" pitchFamily="34" charset="0"/>
              </a:rPr>
              <a:t>daimons</a:t>
            </a:r>
            <a:r>
              <a:rPr lang="en-US" sz="2800" smtClean="0"/>
              <a:t>”</a:t>
            </a:r>
            <a:r>
              <a:rPr lang="en-US" sz="2800" smtClean="0">
                <a:latin typeface="Tahoma" pitchFamily="34" charset="0"/>
              </a:rPr>
              <a:t> (can be good or bad). We live with a daimonic construct </a:t>
            </a:r>
            <a:r>
              <a:rPr lang="en-US" sz="2800" smtClean="0"/>
              <a:t>–</a:t>
            </a:r>
            <a:r>
              <a:rPr lang="en-US" sz="2800" smtClean="0">
                <a:latin typeface="Tahoma" pitchFamily="34" charset="0"/>
              </a:rPr>
              <a:t> a collection of our daimons (Jungian).</a:t>
            </a:r>
          </a:p>
          <a:p>
            <a:r>
              <a:rPr lang="en-US" sz="2800" smtClean="0">
                <a:latin typeface="Tahoma" pitchFamily="34" charset="0"/>
              </a:rPr>
              <a:t>We also create </a:t>
            </a:r>
            <a:r>
              <a:rPr lang="en-US" sz="2800" smtClean="0"/>
              <a:t>“</a:t>
            </a:r>
            <a:r>
              <a:rPr lang="en-US" sz="2800" smtClean="0">
                <a:latin typeface="Tahoma" pitchFamily="34" charset="0"/>
              </a:rPr>
              <a:t>wishes</a:t>
            </a:r>
            <a:r>
              <a:rPr lang="en-US" sz="2800" smtClean="0"/>
              <a:t>”</a:t>
            </a:r>
            <a:r>
              <a:rPr lang="en-US" sz="2800" smtClean="0">
                <a:latin typeface="Tahoma" pitchFamily="34" charset="0"/>
              </a:rPr>
              <a:t> </a:t>
            </a:r>
            <a:r>
              <a:rPr lang="en-US" sz="2800" smtClean="0"/>
              <a:t>–</a:t>
            </a:r>
            <a:r>
              <a:rPr lang="en-US" sz="2800" smtClean="0">
                <a:latin typeface="Tahoma" pitchFamily="34" charset="0"/>
              </a:rPr>
              <a:t> the </a:t>
            </a:r>
            <a:r>
              <a:rPr lang="en-US" sz="2800" smtClean="0"/>
              <a:t>“</a:t>
            </a:r>
            <a:r>
              <a:rPr lang="en-US" sz="2800" smtClean="0">
                <a:latin typeface="Tahoma" pitchFamily="34" charset="0"/>
              </a:rPr>
              <a:t>playful imagining of possibilities</a:t>
            </a:r>
            <a:r>
              <a:rPr lang="en-US" sz="2800" smtClean="0"/>
              <a:t>”</a:t>
            </a:r>
            <a:r>
              <a:rPr lang="en-US" sz="2800" smtClean="0">
                <a:latin typeface="Tahoma" pitchFamily="34" charset="0"/>
              </a:rPr>
              <a:t> of a daimon.</a:t>
            </a:r>
          </a:p>
          <a:p>
            <a:r>
              <a:rPr lang="en-US" sz="2800" smtClean="0">
                <a:latin typeface="Tahoma" pitchFamily="34" charset="0"/>
              </a:rPr>
              <a:t>Finally, we have </a:t>
            </a:r>
            <a:r>
              <a:rPr lang="en-US" sz="2800" smtClean="0"/>
              <a:t>“</a:t>
            </a:r>
            <a:r>
              <a:rPr lang="en-US" sz="2800" smtClean="0">
                <a:latin typeface="Tahoma" pitchFamily="34" charset="0"/>
              </a:rPr>
              <a:t>will</a:t>
            </a:r>
            <a:r>
              <a:rPr lang="en-US" sz="2800" smtClean="0"/>
              <a:t>”</a:t>
            </a:r>
            <a:r>
              <a:rPr lang="en-US" sz="2800" smtClean="0">
                <a:latin typeface="Tahoma" pitchFamily="34" charset="0"/>
              </a:rPr>
              <a:t> </a:t>
            </a:r>
            <a:r>
              <a:rPr lang="en-US" sz="2800" smtClean="0"/>
              <a:t>–</a:t>
            </a:r>
            <a:r>
              <a:rPr lang="en-US" sz="2800" smtClean="0">
                <a:latin typeface="Tahoma" pitchFamily="34" charset="0"/>
              </a:rPr>
              <a:t> the ability to act on our motivations to make our wishes come true.</a:t>
            </a:r>
          </a:p>
          <a:p>
            <a:r>
              <a:rPr lang="en-US" sz="2800" smtClean="0">
                <a:latin typeface="Tahoma" pitchFamily="34" charset="0"/>
              </a:rPr>
              <a:t>Mental health is therefore the result of how we use free will to try and make wishes come true. This is categorized into three </a:t>
            </a:r>
            <a:r>
              <a:rPr lang="en-US" sz="2800" smtClean="0"/>
              <a:t>“</a:t>
            </a:r>
            <a:r>
              <a:rPr lang="en-US" sz="2800" smtClean="0">
                <a:latin typeface="Tahoma" pitchFamily="34" charset="0"/>
              </a:rPr>
              <a:t>personality types.</a:t>
            </a:r>
            <a:r>
              <a:rPr lang="en-US" sz="2800" smtClean="0"/>
              <a:t>”</a:t>
            </a:r>
            <a:endParaRPr lang="en-US" sz="2800" smtClean="0">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65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65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656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656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p:cNvSpPr>
          <p:nvPr>
            <p:ph type="title"/>
          </p:nvPr>
        </p:nvSpPr>
        <p:spPr/>
        <p:txBody>
          <a:bodyPr/>
          <a:lstStyle/>
          <a:p>
            <a:r>
              <a:rPr lang="en-US" smtClean="0">
                <a:latin typeface="Arial Black" pitchFamily="34" charset="0"/>
              </a:rPr>
              <a:t>Personality Types</a:t>
            </a:r>
          </a:p>
        </p:txBody>
      </p:sp>
      <p:sp>
        <p:nvSpPr>
          <p:cNvPr id="67587" name="Rectangle 3"/>
          <p:cNvSpPr>
            <a:spLocks noGrp="1"/>
          </p:cNvSpPr>
          <p:nvPr>
            <p:ph type="body" idx="1"/>
          </p:nvPr>
        </p:nvSpPr>
        <p:spPr>
          <a:xfrm>
            <a:off x="381000" y="1600200"/>
            <a:ext cx="8229600" cy="4906963"/>
          </a:xfrm>
        </p:spPr>
        <p:txBody>
          <a:bodyPr/>
          <a:lstStyle/>
          <a:p>
            <a:r>
              <a:rPr lang="en-US" sz="2800" smtClean="0">
                <a:latin typeface="Tahoma" pitchFamily="34" charset="0"/>
              </a:rPr>
              <a:t>First, say that your daimon is </a:t>
            </a:r>
            <a:r>
              <a:rPr lang="en-US" sz="2800" smtClean="0"/>
              <a:t>“</a:t>
            </a:r>
            <a:r>
              <a:rPr lang="en-US" sz="2800" smtClean="0">
                <a:latin typeface="Tahoma" pitchFamily="34" charset="0"/>
              </a:rPr>
              <a:t>eros</a:t>
            </a:r>
            <a:r>
              <a:rPr lang="en-US" sz="2800" smtClean="0"/>
              <a:t>”</a:t>
            </a:r>
            <a:r>
              <a:rPr lang="en-US" sz="2800" smtClean="0">
                <a:latin typeface="Tahoma" pitchFamily="34" charset="0"/>
              </a:rPr>
              <a:t> </a:t>
            </a:r>
            <a:r>
              <a:rPr lang="en-US" sz="2800" smtClean="0"/>
              <a:t>–</a:t>
            </a:r>
            <a:r>
              <a:rPr lang="en-US" sz="2800" smtClean="0">
                <a:latin typeface="Tahoma" pitchFamily="34" charset="0"/>
              </a:rPr>
              <a:t> your motivation is to be loved. (Eros is Cupid). May defines two disorder personalities and one healthy personality, based on will and____.</a:t>
            </a:r>
          </a:p>
          <a:p>
            <a:r>
              <a:rPr lang="en-US" sz="2800" smtClean="0">
                <a:latin typeface="Tahoma" pitchFamily="34" charset="0"/>
              </a:rPr>
              <a:t>One disorder is the </a:t>
            </a:r>
            <a:r>
              <a:rPr lang="en-US" sz="2800" smtClean="0"/>
              <a:t>“</a:t>
            </a:r>
            <a:r>
              <a:rPr lang="en-US" sz="2800" smtClean="0">
                <a:latin typeface="Tahoma" pitchFamily="34" charset="0"/>
              </a:rPr>
              <a:t>neo-Puritan</a:t>
            </a:r>
            <a:r>
              <a:rPr lang="en-US" sz="2800" smtClean="0"/>
              <a:t>”</a:t>
            </a:r>
            <a:r>
              <a:rPr lang="en-US" sz="2800" smtClean="0">
                <a:latin typeface="Tahoma" pitchFamily="34" charset="0"/>
              </a:rPr>
              <a:t> </a:t>
            </a:r>
            <a:r>
              <a:rPr lang="en-US" sz="2800" smtClean="0"/>
              <a:t>–</a:t>
            </a:r>
            <a:r>
              <a:rPr lang="en-US" sz="2800" smtClean="0">
                <a:latin typeface="Tahoma" pitchFamily="34" charset="0"/>
              </a:rPr>
              <a:t> they are all will and no love (Perfection-driven and empty).</a:t>
            </a:r>
          </a:p>
          <a:p>
            <a:r>
              <a:rPr lang="en-US" sz="2800" smtClean="0">
                <a:latin typeface="Tahoma" pitchFamily="34" charset="0"/>
              </a:rPr>
              <a:t>The other is the </a:t>
            </a:r>
            <a:r>
              <a:rPr lang="en-US" sz="2800" smtClean="0"/>
              <a:t>“</a:t>
            </a:r>
            <a:r>
              <a:rPr lang="en-US" sz="2800" smtClean="0">
                <a:latin typeface="Tahoma" pitchFamily="34" charset="0"/>
              </a:rPr>
              <a:t>infantile</a:t>
            </a:r>
            <a:r>
              <a:rPr lang="en-US" sz="2800" smtClean="0"/>
              <a:t>”</a:t>
            </a:r>
            <a:r>
              <a:rPr lang="en-US" sz="2800" smtClean="0">
                <a:latin typeface="Tahoma" pitchFamily="34" charset="0"/>
              </a:rPr>
              <a:t> </a:t>
            </a:r>
            <a:r>
              <a:rPr lang="en-US" sz="2800" smtClean="0"/>
              <a:t>–</a:t>
            </a:r>
            <a:r>
              <a:rPr lang="en-US" sz="2800" smtClean="0">
                <a:latin typeface="Tahoma" pitchFamily="34" charset="0"/>
              </a:rPr>
              <a:t> they are all wishes but no will (dependent and conforming).</a:t>
            </a:r>
          </a:p>
          <a:p>
            <a:r>
              <a:rPr lang="en-US" sz="2800" smtClean="0">
                <a:latin typeface="Tahoma" pitchFamily="34" charset="0"/>
              </a:rPr>
              <a:t>The healthy people are </a:t>
            </a:r>
            <a:r>
              <a:rPr lang="en-US" sz="2800" smtClean="0"/>
              <a:t>“</a:t>
            </a:r>
            <a:r>
              <a:rPr lang="en-US" sz="2800" smtClean="0">
                <a:latin typeface="Tahoma" pitchFamily="34" charset="0"/>
              </a:rPr>
              <a:t>creative</a:t>
            </a:r>
            <a:r>
              <a:rPr lang="en-US" sz="2800" smtClean="0"/>
              <a:t>”</a:t>
            </a:r>
            <a:r>
              <a:rPr lang="en-US" sz="2800" smtClean="0">
                <a:latin typeface="Tahoma" pitchFamily="34" charset="0"/>
              </a:rPr>
              <a:t> </a:t>
            </a:r>
            <a:r>
              <a:rPr lang="en-US" sz="2800" smtClean="0"/>
              <a:t>–</a:t>
            </a:r>
            <a:r>
              <a:rPr lang="en-US" sz="2800" smtClean="0">
                <a:latin typeface="Tahoma" pitchFamily="34" charset="0"/>
              </a:rPr>
              <a:t> can combine our love (motivation) and will (</a:t>
            </a:r>
            <a:r>
              <a:rPr lang="en-US" sz="2800" smtClean="0"/>
              <a:t>“</a:t>
            </a:r>
            <a:r>
              <a:rPr lang="en-US" sz="2800" smtClean="0">
                <a:latin typeface="Tahoma" pitchFamily="34" charset="0"/>
              </a:rPr>
              <a:t>being</a:t>
            </a:r>
            <a:r>
              <a:rPr lang="en-US" sz="2800" smtClean="0"/>
              <a:t>”</a:t>
            </a:r>
            <a:r>
              <a:rPr lang="en-US" sz="2800" smtClean="0">
                <a:latin typeface="Tahoma"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5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58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58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p:cNvSpPr>
          <p:nvPr>
            <p:ph type="title"/>
          </p:nvPr>
        </p:nvSpPr>
        <p:spPr/>
        <p:txBody>
          <a:bodyPr/>
          <a:lstStyle/>
          <a:p>
            <a:r>
              <a:rPr lang="en-US" smtClean="0">
                <a:latin typeface="Arial Black" pitchFamily="34" charset="0"/>
              </a:rPr>
              <a:t>Personality Types</a:t>
            </a:r>
          </a:p>
        </p:txBody>
      </p:sp>
      <p:sp>
        <p:nvSpPr>
          <p:cNvPr id="68611" name="Rectangle 3"/>
          <p:cNvSpPr>
            <a:spLocks noGrp="1"/>
          </p:cNvSpPr>
          <p:nvPr>
            <p:ph type="body" idx="1"/>
          </p:nvPr>
        </p:nvSpPr>
        <p:spPr>
          <a:xfrm>
            <a:off x="457200" y="1600200"/>
            <a:ext cx="8229600" cy="4754563"/>
          </a:xfrm>
        </p:spPr>
        <p:txBody>
          <a:bodyPr/>
          <a:lstStyle/>
          <a:p>
            <a:r>
              <a:rPr lang="en-US" smtClean="0">
                <a:latin typeface="Tahoma" pitchFamily="34" charset="0"/>
              </a:rPr>
              <a:t>May</a:t>
            </a:r>
            <a:r>
              <a:rPr lang="en-US" smtClean="0"/>
              <a:t>’</a:t>
            </a:r>
            <a:r>
              <a:rPr lang="en-US" smtClean="0">
                <a:latin typeface="Tahoma" pitchFamily="34" charset="0"/>
              </a:rPr>
              <a:t>s three personality types apply to all motivations, but he defined them by the daimon, not the will </a:t>
            </a:r>
            <a:r>
              <a:rPr lang="en-US" smtClean="0"/>
              <a:t>…</a:t>
            </a:r>
            <a:endParaRPr lang="en-US" smtClean="0">
              <a:latin typeface="Tahoma" pitchFamily="34" charset="0"/>
            </a:endParaRPr>
          </a:p>
          <a:p>
            <a:r>
              <a:rPr lang="en-US" smtClean="0">
                <a:latin typeface="Tahoma" pitchFamily="34" charset="0"/>
              </a:rPr>
              <a:t> 1) all will, no [daimon],</a:t>
            </a:r>
          </a:p>
          <a:p>
            <a:r>
              <a:rPr lang="en-US" smtClean="0">
                <a:latin typeface="Tahoma" pitchFamily="34" charset="0"/>
              </a:rPr>
              <a:t> 2) all [daimon], no will,</a:t>
            </a:r>
          </a:p>
          <a:p>
            <a:r>
              <a:rPr lang="en-US" smtClean="0">
                <a:latin typeface="Tahoma" pitchFamily="34" charset="0"/>
              </a:rPr>
              <a:t> 3) will and [daimon].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86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86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861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p:cNvSpPr>
          <p:nvPr>
            <p:ph type="title"/>
          </p:nvPr>
        </p:nvSpPr>
        <p:spPr/>
        <p:txBody>
          <a:bodyPr/>
          <a:lstStyle/>
          <a:p>
            <a:r>
              <a:rPr lang="en-US" smtClean="0">
                <a:latin typeface="Arial Black" pitchFamily="34" charset="0"/>
              </a:rPr>
              <a:t>Philosophical Roots</a:t>
            </a:r>
          </a:p>
        </p:txBody>
      </p:sp>
      <p:sp>
        <p:nvSpPr>
          <p:cNvPr id="45059" name="Rectangle 3"/>
          <p:cNvSpPr>
            <a:spLocks noGrp="1"/>
          </p:cNvSpPr>
          <p:nvPr>
            <p:ph type="body" idx="1"/>
          </p:nvPr>
        </p:nvSpPr>
        <p:spPr>
          <a:xfrm>
            <a:off x="457200" y="1600200"/>
            <a:ext cx="8229600" cy="5257800"/>
          </a:xfrm>
        </p:spPr>
        <p:txBody>
          <a:bodyPr/>
          <a:lstStyle/>
          <a:p>
            <a:r>
              <a:rPr lang="en-US" sz="2800" smtClean="0">
                <a:latin typeface="Tahoma" pitchFamily="34" charset="0"/>
              </a:rPr>
              <a:t>Humanism was also influenced by the romantic philosophers. Rousseau</a:t>
            </a:r>
            <a:r>
              <a:rPr lang="en-US" sz="2800" smtClean="0"/>
              <a:t>’</a:t>
            </a:r>
            <a:r>
              <a:rPr lang="en-US" sz="2800" smtClean="0">
                <a:latin typeface="Tahoma" pitchFamily="34" charset="0"/>
              </a:rPr>
              <a:t>s seminal work on emotion, which is based on an assumed goodness in people, is especially noteworthy.</a:t>
            </a:r>
          </a:p>
          <a:p>
            <a:r>
              <a:rPr lang="en-US" sz="2800" smtClean="0">
                <a:latin typeface="Tahoma" pitchFamily="34" charset="0"/>
              </a:rPr>
              <a:t>Martin Heidegger </a:t>
            </a:r>
            <a:r>
              <a:rPr lang="en-US" sz="2800" smtClean="0"/>
              <a:t>–</a:t>
            </a:r>
            <a:r>
              <a:rPr lang="en-US" sz="2800" smtClean="0">
                <a:latin typeface="Tahoma" pitchFamily="34" charset="0"/>
              </a:rPr>
              <a:t> wrote </a:t>
            </a:r>
            <a:r>
              <a:rPr lang="en-US" sz="2800" smtClean="0"/>
              <a:t>“</a:t>
            </a:r>
            <a:r>
              <a:rPr lang="en-US" sz="2800" smtClean="0">
                <a:latin typeface="Tahoma" pitchFamily="34" charset="0"/>
              </a:rPr>
              <a:t>Being and Time</a:t>
            </a:r>
            <a:r>
              <a:rPr lang="en-US" sz="2800" smtClean="0"/>
              <a:t>”</a:t>
            </a:r>
            <a:r>
              <a:rPr lang="en-US" sz="2800" smtClean="0">
                <a:latin typeface="Tahoma" pitchFamily="34" charset="0"/>
              </a:rPr>
              <a:t> (1927), in which he thoroughly describes the nature of the question of existence. Heidegger</a:t>
            </a:r>
            <a:r>
              <a:rPr lang="en-US" sz="2800" smtClean="0"/>
              <a:t>’</a:t>
            </a:r>
            <a:r>
              <a:rPr lang="en-US" sz="2800" smtClean="0">
                <a:latin typeface="Tahoma" pitchFamily="34" charset="0"/>
              </a:rPr>
              <a:t>s work defined the existential movement, and allows us to ask ourselves the same questions. </a:t>
            </a:r>
          </a:p>
          <a:p>
            <a:r>
              <a:rPr lang="en-US" sz="2800" smtClean="0">
                <a:latin typeface="Tahoma" pitchFamily="34" charset="0"/>
              </a:rPr>
              <a:t>Alfred Adler </a:t>
            </a:r>
            <a:r>
              <a:rPr lang="en-US" sz="2800" smtClean="0"/>
              <a:t>–</a:t>
            </a:r>
            <a:r>
              <a:rPr lang="en-US" sz="2800" smtClean="0">
                <a:latin typeface="Tahoma" pitchFamily="34" charset="0"/>
              </a:rPr>
              <a:t> influence of </a:t>
            </a:r>
            <a:r>
              <a:rPr lang="en-US" sz="2800" smtClean="0"/>
              <a:t>“</a:t>
            </a:r>
            <a:r>
              <a:rPr lang="en-US" sz="2800" smtClean="0">
                <a:latin typeface="Tahoma" pitchFamily="34" charset="0"/>
              </a:rPr>
              <a:t>healthy lifestyles.</a:t>
            </a:r>
            <a:r>
              <a:rPr lang="en-US" sz="2800" smtClean="0"/>
              <a:t>”</a:t>
            </a:r>
            <a:endParaRPr lang="en-US" sz="2800" smtClean="0">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05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505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p:cNvSpPr>
          <p:nvPr>
            <p:ph type="title"/>
          </p:nvPr>
        </p:nvSpPr>
        <p:spPr/>
        <p:txBody>
          <a:bodyPr/>
          <a:lstStyle/>
          <a:p>
            <a:r>
              <a:rPr lang="en-US" smtClean="0">
                <a:latin typeface="Arial Black" pitchFamily="34" charset="0"/>
              </a:rPr>
              <a:t>Mental Health</a:t>
            </a:r>
          </a:p>
        </p:txBody>
      </p:sp>
      <p:sp>
        <p:nvSpPr>
          <p:cNvPr id="69635" name="Rectangle 3"/>
          <p:cNvSpPr>
            <a:spLocks noGrp="1"/>
          </p:cNvSpPr>
          <p:nvPr>
            <p:ph type="body" idx="1"/>
          </p:nvPr>
        </p:nvSpPr>
        <p:spPr/>
        <p:txBody>
          <a:bodyPr/>
          <a:lstStyle/>
          <a:p>
            <a:r>
              <a:rPr lang="en-US" smtClean="0">
                <a:latin typeface="Tahoma" pitchFamily="34" charset="0"/>
              </a:rPr>
              <a:t>The key to successful therapy </a:t>
            </a:r>
            <a:r>
              <a:rPr lang="en-US" smtClean="0"/>
              <a:t>…</a:t>
            </a:r>
            <a:endParaRPr lang="en-US" smtClean="0">
              <a:latin typeface="Tahoma" pitchFamily="34" charset="0"/>
            </a:endParaRPr>
          </a:p>
          <a:p>
            <a:pPr lvl="1"/>
            <a:r>
              <a:rPr lang="en-US" sz="3200" smtClean="0">
                <a:latin typeface="Tahoma" pitchFamily="34" charset="0"/>
              </a:rPr>
              <a:t>1) </a:t>
            </a:r>
            <a:r>
              <a:rPr lang="en-US" sz="3200" smtClean="0"/>
              <a:t>“</a:t>
            </a:r>
            <a:r>
              <a:rPr lang="en-US" sz="3200" smtClean="0">
                <a:latin typeface="Tahoma" pitchFamily="34" charset="0"/>
              </a:rPr>
              <a:t>no daimon</a:t>
            </a:r>
            <a:r>
              <a:rPr lang="en-US" sz="3200" smtClean="0"/>
              <a:t>”</a:t>
            </a:r>
            <a:r>
              <a:rPr lang="en-US" sz="3200" smtClean="0">
                <a:latin typeface="Tahoma" pitchFamily="34" charset="0"/>
              </a:rPr>
              <a:t> patients needed to overcome their guilt to realize their daimons.</a:t>
            </a:r>
          </a:p>
          <a:p>
            <a:pPr lvl="1"/>
            <a:r>
              <a:rPr lang="en-US" sz="3200" smtClean="0">
                <a:latin typeface="Tahoma" pitchFamily="34" charset="0"/>
              </a:rPr>
              <a:t>2) </a:t>
            </a:r>
            <a:r>
              <a:rPr lang="en-US" sz="3200" smtClean="0"/>
              <a:t>“</a:t>
            </a:r>
            <a:r>
              <a:rPr lang="en-US" sz="3200" smtClean="0">
                <a:latin typeface="Tahoma" pitchFamily="34" charset="0"/>
              </a:rPr>
              <a:t>no will</a:t>
            </a:r>
            <a:r>
              <a:rPr lang="en-US" sz="3200" smtClean="0"/>
              <a:t>”</a:t>
            </a:r>
            <a:r>
              <a:rPr lang="en-US" sz="3200" smtClean="0">
                <a:latin typeface="Tahoma" pitchFamily="34" charset="0"/>
              </a:rPr>
              <a:t> patients needed the courage to face the anxieties of their free will.</a:t>
            </a:r>
          </a:p>
          <a:p>
            <a:pPr>
              <a:buFont typeface="Arial" charset="0"/>
              <a:buNone/>
            </a:pPr>
            <a:endParaRPr lang="en-US" smtClean="0">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96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963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p:cNvSpPr>
          <p:nvPr>
            <p:ph type="title"/>
          </p:nvPr>
        </p:nvSpPr>
        <p:spPr/>
        <p:txBody>
          <a:bodyPr/>
          <a:lstStyle/>
          <a:p>
            <a:r>
              <a:rPr lang="en-US" sz="4000" smtClean="0">
                <a:latin typeface="Arial Black" pitchFamily="34" charset="0"/>
              </a:rPr>
              <a:t>Humanism and Existentialism</a:t>
            </a:r>
          </a:p>
        </p:txBody>
      </p:sp>
      <p:sp>
        <p:nvSpPr>
          <p:cNvPr id="46083" name="Rectangle 3"/>
          <p:cNvSpPr>
            <a:spLocks noGrp="1"/>
          </p:cNvSpPr>
          <p:nvPr>
            <p:ph type="body" idx="1"/>
          </p:nvPr>
        </p:nvSpPr>
        <p:spPr>
          <a:xfrm>
            <a:off x="457200" y="1600200"/>
            <a:ext cx="8229600" cy="5257800"/>
          </a:xfrm>
        </p:spPr>
        <p:txBody>
          <a:bodyPr/>
          <a:lstStyle/>
          <a:p>
            <a:r>
              <a:rPr lang="en-US" sz="2800" smtClean="0">
                <a:latin typeface="Tahoma" pitchFamily="34" charset="0"/>
              </a:rPr>
              <a:t>Humanism and existentialism entered into psychology as mutual partners of the third force.</a:t>
            </a:r>
          </a:p>
          <a:p>
            <a:r>
              <a:rPr lang="en-US" sz="2800" smtClean="0">
                <a:latin typeface="Tahoma" pitchFamily="34" charset="0"/>
              </a:rPr>
              <a:t>The major difference is that humanism assumes people are basically good, whereas existentialism assumes people are neither good nor bad (human nature has no inherent quality).</a:t>
            </a:r>
          </a:p>
          <a:p>
            <a:r>
              <a:rPr lang="en-US" sz="2800" smtClean="0">
                <a:latin typeface="Tahoma" pitchFamily="34" charset="0"/>
              </a:rPr>
              <a:t>Both place a priority on the meaning of life and purpose within life. In humanistic psychology, the effort is focused more on the search for meaning and the need for fulfillment and purpose in life.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0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608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p:cNvSpPr>
          <p:nvPr>
            <p:ph type="title"/>
          </p:nvPr>
        </p:nvSpPr>
        <p:spPr/>
        <p:txBody>
          <a:bodyPr/>
          <a:lstStyle/>
          <a:p>
            <a:r>
              <a:rPr lang="en-US" sz="3600" smtClean="0">
                <a:latin typeface="Arial Black" pitchFamily="34" charset="0"/>
              </a:rPr>
              <a:t>Abraham Maslow (1908-1970)</a:t>
            </a:r>
          </a:p>
        </p:txBody>
      </p:sp>
      <p:sp>
        <p:nvSpPr>
          <p:cNvPr id="47107" name="Rectangle 3"/>
          <p:cNvSpPr>
            <a:spLocks noGrp="1"/>
          </p:cNvSpPr>
          <p:nvPr>
            <p:ph type="body" sz="half" idx="1"/>
          </p:nvPr>
        </p:nvSpPr>
        <p:spPr>
          <a:xfrm>
            <a:off x="609600" y="1600200"/>
            <a:ext cx="8077200" cy="5029200"/>
          </a:xfrm>
        </p:spPr>
        <p:txBody>
          <a:bodyPr/>
          <a:lstStyle/>
          <a:p>
            <a:pPr>
              <a:lnSpc>
                <a:spcPct val="90000"/>
              </a:lnSpc>
            </a:pPr>
            <a:r>
              <a:rPr lang="en-US" sz="2800" smtClean="0">
                <a:latin typeface="Tahoma" pitchFamily="34" charset="0"/>
              </a:rPr>
              <a:t>Maslow gets the credit for legitimizing Humanistic Psychology within the field of psychology.</a:t>
            </a:r>
          </a:p>
          <a:p>
            <a:pPr>
              <a:lnSpc>
                <a:spcPct val="90000"/>
              </a:lnSpc>
            </a:pPr>
            <a:r>
              <a:rPr lang="en-US" sz="2800" smtClean="0">
                <a:latin typeface="Tahoma" pitchFamily="34" charset="0"/>
              </a:rPr>
              <a:t>Started as a Harry Harlow-trained behaviorist, but upon raising his first child, he abandoned behaviorism.</a:t>
            </a:r>
          </a:p>
          <a:p>
            <a:pPr>
              <a:lnSpc>
                <a:spcPct val="90000"/>
              </a:lnSpc>
            </a:pPr>
            <a:r>
              <a:rPr lang="en-US" sz="2800" smtClean="0">
                <a:latin typeface="Tahoma" pitchFamily="34" charset="0"/>
              </a:rPr>
              <a:t>In the 1930s, many psychologists were fleeing Europe and the Nazi aggressions. As a fellow Jew living in in New York, he took it upon himself to assist and befriend them (Wertheimer, Alfred Adler, Erich Fromm, etc.)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1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10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p:nvPr>
        </p:nvSpPr>
        <p:spPr/>
        <p:txBody>
          <a:bodyPr/>
          <a:lstStyle/>
          <a:p>
            <a:r>
              <a:rPr lang="en-US" sz="4000" smtClean="0">
                <a:latin typeface="Arial Black" pitchFamily="34" charset="0"/>
              </a:rPr>
              <a:t>Abraham Maslow</a:t>
            </a:r>
          </a:p>
        </p:txBody>
      </p:sp>
      <p:sp>
        <p:nvSpPr>
          <p:cNvPr id="8195" name="Rectangle 3"/>
          <p:cNvSpPr>
            <a:spLocks noGrp="1"/>
          </p:cNvSpPr>
          <p:nvPr>
            <p:ph type="body" idx="1"/>
          </p:nvPr>
        </p:nvSpPr>
        <p:spPr/>
        <p:txBody>
          <a:bodyPr/>
          <a:lstStyle/>
          <a:p>
            <a:r>
              <a:rPr lang="en-US" smtClean="0">
                <a:latin typeface="Tahoma" pitchFamily="34" charset="0"/>
              </a:rPr>
              <a:t>In 1951, he became chairman of the psychology department at  Brandeis University, which positioned him well to establish humanistic psychology as a formal line of study.</a:t>
            </a:r>
          </a:p>
          <a:p>
            <a:r>
              <a:rPr lang="en-US" smtClean="0">
                <a:latin typeface="Tahoma" pitchFamily="34" charset="0"/>
              </a:rPr>
              <a:t>Ten years later, humanism was a recognized field of study, with a university-sponsored journal. </a:t>
            </a:r>
          </a:p>
          <a:p>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p:cNvSpPr>
          <p:nvPr>
            <p:ph type="title"/>
          </p:nvPr>
        </p:nvSpPr>
        <p:spPr/>
        <p:txBody>
          <a:bodyPr/>
          <a:lstStyle/>
          <a:p>
            <a:r>
              <a:rPr lang="en-US" smtClean="0">
                <a:latin typeface="Arial Black" pitchFamily="34" charset="0"/>
              </a:rPr>
              <a:t>Formal Humanism</a:t>
            </a:r>
          </a:p>
        </p:txBody>
      </p:sp>
      <p:sp>
        <p:nvSpPr>
          <p:cNvPr id="48131" name="Rectangle 3"/>
          <p:cNvSpPr>
            <a:spLocks noGrp="1"/>
          </p:cNvSpPr>
          <p:nvPr>
            <p:ph type="body" idx="1"/>
          </p:nvPr>
        </p:nvSpPr>
        <p:spPr>
          <a:xfrm>
            <a:off x="457200" y="1524000"/>
            <a:ext cx="8229600" cy="4876800"/>
          </a:xfrm>
        </p:spPr>
        <p:txBody>
          <a:bodyPr/>
          <a:lstStyle/>
          <a:p>
            <a:r>
              <a:rPr lang="en-US" sz="2800" smtClean="0">
                <a:latin typeface="Tahoma" pitchFamily="34" charset="0"/>
              </a:rPr>
              <a:t>Humanism</a:t>
            </a:r>
            <a:r>
              <a:rPr lang="en-US" sz="2800" smtClean="0"/>
              <a:t>’</a:t>
            </a:r>
            <a:r>
              <a:rPr lang="en-US" sz="2800" smtClean="0">
                <a:latin typeface="Tahoma" pitchFamily="34" charset="0"/>
              </a:rPr>
              <a:t>s formal tenets:</a:t>
            </a:r>
          </a:p>
          <a:p>
            <a:pPr lvl="1"/>
            <a:r>
              <a:rPr lang="en-US" smtClean="0">
                <a:latin typeface="Tahoma" pitchFamily="34" charset="0"/>
              </a:rPr>
              <a:t>Animal research does not reflect human conditions.</a:t>
            </a:r>
          </a:p>
          <a:p>
            <a:pPr lvl="1"/>
            <a:r>
              <a:rPr lang="en-US" smtClean="0">
                <a:latin typeface="Tahoma" pitchFamily="34" charset="0"/>
              </a:rPr>
              <a:t>Human behavior is guided by a subjective reality.</a:t>
            </a:r>
          </a:p>
          <a:p>
            <a:pPr lvl="1"/>
            <a:r>
              <a:rPr lang="en-US" smtClean="0">
                <a:latin typeface="Tahoma" pitchFamily="34" charset="0"/>
              </a:rPr>
              <a:t>The study of the individual is more revealing than the study of group norms.</a:t>
            </a:r>
          </a:p>
          <a:p>
            <a:pPr lvl="1"/>
            <a:r>
              <a:rPr lang="en-US" smtClean="0">
                <a:latin typeface="Tahoma" pitchFamily="34" charset="0"/>
              </a:rPr>
              <a:t>Research should seek to expand and enrich the human experience.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1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13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13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813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p:cNvSpPr>
          <p:nvPr>
            <p:ph type="title"/>
          </p:nvPr>
        </p:nvSpPr>
        <p:spPr>
          <a:xfrm>
            <a:off x="381000" y="0"/>
            <a:ext cx="8229600" cy="1143000"/>
          </a:xfrm>
        </p:spPr>
        <p:txBody>
          <a:bodyPr/>
          <a:lstStyle/>
          <a:p>
            <a:r>
              <a:rPr lang="en-US" smtClean="0">
                <a:latin typeface="Arial Black" pitchFamily="34" charset="0"/>
              </a:rPr>
              <a:t>Hierarchy of needs</a:t>
            </a:r>
          </a:p>
        </p:txBody>
      </p:sp>
      <p:sp>
        <p:nvSpPr>
          <p:cNvPr id="10243" name="Rectangle 3"/>
          <p:cNvSpPr>
            <a:spLocks noGrp="1"/>
          </p:cNvSpPr>
          <p:nvPr>
            <p:ph type="body" sz="half" idx="1"/>
          </p:nvPr>
        </p:nvSpPr>
        <p:spPr>
          <a:xfrm>
            <a:off x="381000" y="1676400"/>
            <a:ext cx="8229600" cy="3886200"/>
          </a:xfrm>
        </p:spPr>
        <p:txBody>
          <a:bodyPr/>
          <a:lstStyle/>
          <a:p>
            <a:pPr>
              <a:lnSpc>
                <a:spcPct val="90000"/>
              </a:lnSpc>
            </a:pPr>
            <a:r>
              <a:rPr lang="en-US" smtClean="0">
                <a:latin typeface="Tahoma" pitchFamily="34" charset="0"/>
                <a:cs typeface="Tahoma" pitchFamily="34" charset="0"/>
              </a:rPr>
              <a:t>According to Maslow we are motivated to fulfill needs, but since our needs are ordered hierarchically, we must proceed incrementally, fulfilling our most basic needs first before proceeding to the other levels.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4176</TotalTime>
  <Words>2784</Words>
  <Application>Microsoft Office PowerPoint</Application>
  <PresentationFormat>On-screen Show (4:3)</PresentationFormat>
  <Paragraphs>160</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Humanistic Psychology</vt:lpstr>
      <vt:lpstr>Humanistic Psychology</vt:lpstr>
      <vt:lpstr>Humanistic Psychology</vt:lpstr>
      <vt:lpstr>Philosophical Roots</vt:lpstr>
      <vt:lpstr>Humanism and Existentialism</vt:lpstr>
      <vt:lpstr>Abraham Maslow (1908-1970)</vt:lpstr>
      <vt:lpstr>Abraham Maslow</vt:lpstr>
      <vt:lpstr>Formal Humanism</vt:lpstr>
      <vt:lpstr>Hierarchy of needs</vt:lpstr>
      <vt:lpstr>Slide 10</vt:lpstr>
      <vt:lpstr>Deficiency Motivation</vt:lpstr>
      <vt:lpstr>Carl Rogers (1902-1987)</vt:lpstr>
      <vt:lpstr>Rogerian Psychotherapy</vt:lpstr>
      <vt:lpstr>Rogers’ Theory</vt:lpstr>
      <vt:lpstr>Rogers’ Theory</vt:lpstr>
      <vt:lpstr>Positive Regard</vt:lpstr>
      <vt:lpstr>Slide 17</vt:lpstr>
      <vt:lpstr>Existential Psychology</vt:lpstr>
      <vt:lpstr>Before Heidegger</vt:lpstr>
      <vt:lpstr>Martin Heidegger  (1889-1976)</vt:lpstr>
      <vt:lpstr>Why things, rather than nothing?</vt:lpstr>
      <vt:lpstr>The Dasein</vt:lpstr>
      <vt:lpstr>Being and Time (1927)</vt:lpstr>
      <vt:lpstr>Dasein and Psychology</vt:lpstr>
      <vt:lpstr>Dasein and Psychology</vt:lpstr>
      <vt:lpstr>Jean-Paul Sartre  (1905-1980)</vt:lpstr>
      <vt:lpstr>Nothingness</vt:lpstr>
      <vt:lpstr>Nothingness and psychology</vt:lpstr>
      <vt:lpstr>Ludwig Binswanger  (1881-1966)</vt:lpstr>
      <vt:lpstr>Being beyond the world</vt:lpstr>
      <vt:lpstr>Rollo May (1909-1994)</vt:lpstr>
      <vt:lpstr>Existential Theology</vt:lpstr>
      <vt:lpstr>May on Existential Theology</vt:lpstr>
      <vt:lpstr>Slide 34</vt:lpstr>
      <vt:lpstr>“Theo-existo-psycho-analysis”</vt:lpstr>
      <vt:lpstr>Existential Stages</vt:lpstr>
      <vt:lpstr>May’s Psychoanalysis</vt:lpstr>
      <vt:lpstr>Personality Types</vt:lpstr>
      <vt:lpstr>Personality Types</vt:lpstr>
      <vt:lpstr>Mental Health</vt:lpstr>
    </vt:vector>
  </TitlesOfParts>
  <Company>The University of Texas at San Antonio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william.chance</dc:creator>
  <cp:lastModifiedBy>utsa</cp:lastModifiedBy>
  <cp:revision>121</cp:revision>
  <dcterms:created xsi:type="dcterms:W3CDTF">2006-03-21T20:17:23Z</dcterms:created>
  <dcterms:modified xsi:type="dcterms:W3CDTF">2012-12-04T18:08:40Z</dcterms:modified>
</cp:coreProperties>
</file>